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oboto"/>
      <p:regular r:id="rId68"/>
      <p:bold r:id="rId69"/>
      <p:italic r:id="rId70"/>
      <p:boldItalic r:id="rId71"/>
    </p:embeddedFont>
    <p:embeddedFont>
      <p:font typeface="Average"/>
      <p:regular r:id="rId72"/>
    </p:embeddedFont>
    <p:embeddedFont>
      <p:font typeface="Oswald"/>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swald-regular.fntdata"/><Relationship Id="rId72" Type="http://schemas.openxmlformats.org/officeDocument/2006/relationships/font" Target="fonts/Average-regular.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Oswald-bold.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fece8c26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fece8c26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1ddb35dc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1ddb35dc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fece8c26e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fece8c26e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1ddb35dce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1ddb35dce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fece8c2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fece8c2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1ddb35dce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1ddb35dce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fece8c26e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fece8c26e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fece8c26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fece8c26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1ddb35dce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1ddb35dce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fece8c26e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fece8c26e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fece8c2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fece8c2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fece8c26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fece8c26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fece8c26e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fece8c26e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fece8c26e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fece8c26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fece8c26e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fece8c26e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1a6b94ec2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11a6b94ec2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1ddb35dce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1ddb35dce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fece8c26e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fece8c26e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0fece8c26e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0fece8c26e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0fece8c26e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0fece8c26e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1ddb35dce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d1ddb35dce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fece8c26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fece8c26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1ddb35dce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1ddb35dce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1ddb35dce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d1ddb35dce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fece8c26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0fece8c26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fece8c26e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0fece8c26e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fece8c26e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fece8c26e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fece8c26e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0fece8c26e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d1ddb35dce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d1ddb35dce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0fece8c26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0fece8c26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0fece8c26e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0fece8c26e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0fece8c26e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0fece8c26e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fece8c2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fece8c2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0fece8c26e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0fece8c26e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d1ddb35dce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d1ddb35dce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11a6b94e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11a6b94e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11a6b94ec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11a6b94ec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11a6b94ec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11a6b94ec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1a6b94ec2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11a6b94ec2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11a6b94ec2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11a6b94ec2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11a6b94ec2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11a6b94ec2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11a6b94ec2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11a6b94ec2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11a6b94ec2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11a6b94ec2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1ddb35dc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1ddb35dc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0fece8c26e_2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0fece8c26e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0fece8c26e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0fece8c26e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11a6b94ec2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11a6b94ec2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0fece8c26e_2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0fece8c26e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11a6b94ec2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11a6b94ec2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11a6b94ec2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11a6b94ec2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11a6b94ec2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11a6b94ec2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11a6b94ec2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111a6b94ec2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0fece8c26e_2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0fece8c26e_2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0fece8c26e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0fece8c26e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fece8c26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fece8c26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0fece8c26e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0fece8c26e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0fece8c26e_2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0fece8c26e_2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0fece8c26e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0fece8c26e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fece8c2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fece8c2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fece8c26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fece8c26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fece8c26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fece8c26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hyperlink" Target="https://acrsproject.pythonanywhere.com/" TargetMode="External"/><Relationship Id="rId5" Type="http://schemas.openxmlformats.org/officeDocument/2006/relationships/image" Target="../media/image6.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hyperlink" Target="https://acrsproject.pythonanywhere.com/" TargetMode="External"/><Relationship Id="rId5" Type="http://schemas.openxmlformats.org/officeDocument/2006/relationships/image" Target="../media/image6.png"/><Relationship Id="rId6"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7.png"/><Relationship Id="rId7"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2.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56.png"/><Relationship Id="rId6"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1.png"/><Relationship Id="rId4" Type="http://schemas.openxmlformats.org/officeDocument/2006/relationships/image" Target="../media/image50.png"/><Relationship Id="rId5"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0.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66.png"/><Relationship Id="rId6"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8.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hyperlink" Target="https://acrsproject.pythonanywhere.com/" TargetMode="External"/><Relationship Id="rId5" Type="http://schemas.openxmlformats.org/officeDocument/2006/relationships/image" Target="../media/image2.png"/><Relationship Id="rId6"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2.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4.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3.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8.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7.png"/><Relationship Id="rId4" Type="http://schemas.openxmlformats.org/officeDocument/2006/relationships/image" Target="../media/image83.png"/><Relationship Id="rId5" Type="http://schemas.openxmlformats.org/officeDocument/2006/relationships/image" Target="../media/image8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6.png"/><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5.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ACRS </a:t>
            </a:r>
            <a:endParaRPr/>
          </a:p>
          <a:p>
            <a:pPr indent="0" lvl="0" marL="0" rtl="0" algn="ctr">
              <a:spcBef>
                <a:spcPts val="0"/>
              </a:spcBef>
              <a:spcAft>
                <a:spcPts val="0"/>
              </a:spcAft>
              <a:buNone/>
            </a:pPr>
            <a:r>
              <a:rPr lang="en-GB"/>
              <a:t>User Manual Guide</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en-GB" sz="1800">
                <a:solidFill>
                  <a:schemeClr val="dk1"/>
                </a:solidFill>
              </a:rPr>
              <a:t>SOI-2021-2120-0019</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20"/>
              <a:t>Introduction</a:t>
            </a:r>
            <a:endParaRPr sz="3020"/>
          </a:p>
        </p:txBody>
      </p:sp>
      <p:sp>
        <p:nvSpPr>
          <p:cNvPr id="157" name="Google Shape;157;p22"/>
          <p:cNvSpPr txBox="1"/>
          <p:nvPr>
            <p:ph idx="1" type="body"/>
          </p:nvPr>
        </p:nvSpPr>
        <p:spPr>
          <a:xfrm>
            <a:off x="262250" y="1073350"/>
            <a:ext cx="8520600" cy="3416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GB" sz="1400">
                <a:solidFill>
                  <a:schemeClr val="dk1"/>
                </a:solidFill>
              </a:rPr>
              <a:t>U</a:t>
            </a:r>
            <a:r>
              <a:rPr lang="en-GB" sz="1400">
                <a:solidFill>
                  <a:schemeClr val="dk1"/>
                </a:solidFill>
              </a:rPr>
              <a:t>sers are Security Guard who can logging into the system</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GB" sz="1400">
                <a:solidFill>
                  <a:schemeClr val="dk1"/>
                </a:solidFill>
              </a:rPr>
              <a:t>They can view:</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GB">
                <a:solidFill>
                  <a:schemeClr val="dk1"/>
                </a:solidFill>
              </a:rPr>
              <a:t>Login Page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GB">
                <a:solidFill>
                  <a:schemeClr val="dk1"/>
                </a:solidFill>
              </a:rPr>
              <a:t>Home Page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GB">
                <a:solidFill>
                  <a:schemeClr val="dk1"/>
                </a:solidFill>
              </a:rPr>
              <a:t>Account Page</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GB">
                <a:solidFill>
                  <a:schemeClr val="dk1"/>
                </a:solidFill>
              </a:rPr>
              <a:t>My Profile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GB">
                <a:solidFill>
                  <a:schemeClr val="dk1"/>
                </a:solidFill>
              </a:rPr>
              <a:t>Vehicle Page</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GB">
                <a:solidFill>
                  <a:schemeClr val="dk1"/>
                </a:solidFill>
              </a:rPr>
              <a:t>Vehicle Entry Screening</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GB">
                <a:solidFill>
                  <a:schemeClr val="dk1"/>
                </a:solidFill>
              </a:rPr>
              <a:t>Vehicle Tracking</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GB">
                <a:solidFill>
                  <a:schemeClr val="dk1"/>
                </a:solidFill>
              </a:rPr>
              <a:t>Posts Page</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GB">
                <a:solidFill>
                  <a:schemeClr val="dk1"/>
                </a:solidFill>
              </a:rPr>
              <a:t>All Posts</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GB">
                <a:solidFill>
                  <a:schemeClr val="dk1"/>
                </a:solidFill>
              </a:rPr>
              <a:t>Feedback</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GB">
                <a:solidFill>
                  <a:schemeClr val="dk1"/>
                </a:solidFill>
              </a:rPr>
              <a:t>Bug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3"/>
          <p:cNvPicPr preferRelativeResize="0"/>
          <p:nvPr/>
        </p:nvPicPr>
        <p:blipFill>
          <a:blip r:embed="rId3">
            <a:alphaModFix/>
          </a:blip>
          <a:stretch>
            <a:fillRect/>
          </a:stretch>
        </p:blipFill>
        <p:spPr>
          <a:xfrm>
            <a:off x="921975" y="1654200"/>
            <a:ext cx="3515459" cy="2882849"/>
          </a:xfrm>
          <a:prstGeom prst="rect">
            <a:avLst/>
          </a:prstGeom>
          <a:noFill/>
          <a:ln>
            <a:noFill/>
          </a:ln>
        </p:spPr>
      </p:pic>
      <p:sp>
        <p:nvSpPr>
          <p:cNvPr id="163" name="Google Shape;163;p23"/>
          <p:cNvSpPr txBox="1"/>
          <p:nvPr>
            <p:ph type="title"/>
          </p:nvPr>
        </p:nvSpPr>
        <p:spPr>
          <a:xfrm>
            <a:off x="311700" y="221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Login</a:t>
            </a:r>
            <a:endParaRPr/>
          </a:p>
        </p:txBody>
      </p:sp>
      <p:sp>
        <p:nvSpPr>
          <p:cNvPr id="164" name="Google Shape;164;p23"/>
          <p:cNvSpPr txBox="1"/>
          <p:nvPr/>
        </p:nvSpPr>
        <p:spPr>
          <a:xfrm>
            <a:off x="921975" y="794500"/>
            <a:ext cx="533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Users such as:</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Security Guard</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Estate Officer </a:t>
            </a:r>
            <a:endParaRPr sz="900">
              <a:solidFill>
                <a:schemeClr val="dk1"/>
              </a:solidFill>
            </a:endParaRPr>
          </a:p>
          <a:p>
            <a:pPr indent="0" lvl="0" marL="0" rtl="0" algn="l">
              <a:spcBef>
                <a:spcPts val="0"/>
              </a:spcBef>
              <a:spcAft>
                <a:spcPts val="0"/>
              </a:spcAft>
              <a:buNone/>
            </a:pPr>
            <a:r>
              <a:rPr lang="en-GB" sz="900">
                <a:solidFill>
                  <a:schemeClr val="dk1"/>
                </a:solidFill>
              </a:rPr>
              <a:t>Will be able to login into the system with their email and password.</a:t>
            </a:r>
            <a:endParaRPr sz="900">
              <a:solidFill>
                <a:schemeClr val="dk1"/>
              </a:solidFill>
            </a:endParaRPr>
          </a:p>
        </p:txBody>
      </p:sp>
      <p:sp>
        <p:nvSpPr>
          <p:cNvPr id="165" name="Google Shape;165;p23"/>
          <p:cNvSpPr/>
          <p:nvPr/>
        </p:nvSpPr>
        <p:spPr>
          <a:xfrm>
            <a:off x="1526950" y="4239000"/>
            <a:ext cx="587100" cy="10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txBox="1"/>
          <p:nvPr/>
        </p:nvSpPr>
        <p:spPr>
          <a:xfrm>
            <a:off x="1724900" y="4566700"/>
            <a:ext cx="1665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who forget their password are able to reset the password by clicking “Forget Password?”</a:t>
            </a:r>
            <a:endParaRPr sz="800">
              <a:solidFill>
                <a:schemeClr val="dk1"/>
              </a:solidFill>
            </a:endParaRPr>
          </a:p>
        </p:txBody>
      </p:sp>
      <p:cxnSp>
        <p:nvCxnSpPr>
          <p:cNvPr id="167" name="Google Shape;167;p23"/>
          <p:cNvCxnSpPr>
            <a:stCxn id="165" idx="3"/>
          </p:cNvCxnSpPr>
          <p:nvPr/>
        </p:nvCxnSpPr>
        <p:spPr>
          <a:xfrm flipH="1" rot="10800000">
            <a:off x="2114050" y="4278900"/>
            <a:ext cx="3270300" cy="117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23"/>
          <p:cNvCxnSpPr>
            <a:stCxn id="169" idx="0"/>
            <a:endCxn id="170" idx="2"/>
          </p:cNvCxnSpPr>
          <p:nvPr/>
        </p:nvCxnSpPr>
        <p:spPr>
          <a:xfrm rot="10800000">
            <a:off x="6737649" y="1951492"/>
            <a:ext cx="0" cy="143640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23"/>
          <p:cNvSpPr txBox="1"/>
          <p:nvPr/>
        </p:nvSpPr>
        <p:spPr>
          <a:xfrm>
            <a:off x="5871400" y="4537050"/>
            <a:ext cx="1732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will have to fill in their email and receive a link for them to reset their password</a:t>
            </a:r>
            <a:endParaRPr sz="800">
              <a:solidFill>
                <a:schemeClr val="dk1"/>
              </a:solidFill>
            </a:endParaRPr>
          </a:p>
        </p:txBody>
      </p:sp>
      <p:sp>
        <p:nvSpPr>
          <p:cNvPr id="172" name="Google Shape;172;p23"/>
          <p:cNvSpPr/>
          <p:nvPr/>
        </p:nvSpPr>
        <p:spPr>
          <a:xfrm>
            <a:off x="2083650" y="3604950"/>
            <a:ext cx="176100" cy="10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3"/>
          <p:cNvCxnSpPr>
            <a:stCxn id="172" idx="3"/>
            <a:endCxn id="174" idx="1"/>
          </p:cNvCxnSpPr>
          <p:nvPr/>
        </p:nvCxnSpPr>
        <p:spPr>
          <a:xfrm>
            <a:off x="2259750" y="3656550"/>
            <a:ext cx="269700" cy="5100"/>
          </a:xfrm>
          <a:prstGeom prst="straightConnector1">
            <a:avLst/>
          </a:prstGeom>
          <a:noFill/>
          <a:ln cap="flat" cmpd="sng" w="9525">
            <a:solidFill>
              <a:schemeClr val="dk2"/>
            </a:solidFill>
            <a:prstDash val="solid"/>
            <a:round/>
            <a:headEnd len="med" w="med" type="none"/>
            <a:tailEnd len="med" w="med" type="triangle"/>
          </a:ln>
        </p:spPr>
      </p:cxnSp>
      <p:sp>
        <p:nvSpPr>
          <p:cNvPr id="174" name="Google Shape;174;p23"/>
          <p:cNvSpPr txBox="1"/>
          <p:nvPr/>
        </p:nvSpPr>
        <p:spPr>
          <a:xfrm>
            <a:off x="2529450" y="3461588"/>
            <a:ext cx="12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Users can hide or unhide the password</a:t>
            </a:r>
            <a:endParaRPr sz="700"/>
          </a:p>
        </p:txBody>
      </p:sp>
      <p:sp>
        <p:nvSpPr>
          <p:cNvPr id="175" name="Google Shape;175;p23"/>
          <p:cNvSpPr/>
          <p:nvPr/>
        </p:nvSpPr>
        <p:spPr>
          <a:xfrm>
            <a:off x="1526950" y="3076625"/>
            <a:ext cx="2319600" cy="97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3"/>
          <p:cNvPicPr preferRelativeResize="0"/>
          <p:nvPr/>
        </p:nvPicPr>
        <p:blipFill>
          <a:blip r:embed="rId4">
            <a:alphaModFix/>
          </a:blip>
          <a:stretch>
            <a:fillRect/>
          </a:stretch>
        </p:blipFill>
        <p:spPr>
          <a:xfrm>
            <a:off x="5408486" y="3387892"/>
            <a:ext cx="2658326" cy="1108583"/>
          </a:xfrm>
          <a:prstGeom prst="rect">
            <a:avLst/>
          </a:prstGeom>
          <a:noFill/>
          <a:ln>
            <a:noFill/>
          </a:ln>
        </p:spPr>
      </p:pic>
      <p:cxnSp>
        <p:nvCxnSpPr>
          <p:cNvPr id="176" name="Google Shape;176;p23"/>
          <p:cNvCxnSpPr/>
          <p:nvPr/>
        </p:nvCxnSpPr>
        <p:spPr>
          <a:xfrm flipH="1">
            <a:off x="3465500" y="1469475"/>
            <a:ext cx="17100" cy="1575000"/>
          </a:xfrm>
          <a:prstGeom prst="straightConnector1">
            <a:avLst/>
          </a:prstGeom>
          <a:noFill/>
          <a:ln cap="flat" cmpd="sng" w="9525">
            <a:solidFill>
              <a:schemeClr val="dk2"/>
            </a:solidFill>
            <a:prstDash val="solid"/>
            <a:round/>
            <a:headEnd len="med" w="med" type="none"/>
            <a:tailEnd len="med" w="med" type="triangle"/>
          </a:ln>
        </p:spPr>
      </p:cxnSp>
      <p:pic>
        <p:nvPicPr>
          <p:cNvPr id="170" name="Google Shape;170;p23"/>
          <p:cNvPicPr preferRelativeResize="0"/>
          <p:nvPr/>
        </p:nvPicPr>
        <p:blipFill>
          <a:blip r:embed="rId5">
            <a:alphaModFix/>
          </a:blip>
          <a:stretch>
            <a:fillRect/>
          </a:stretch>
        </p:blipFill>
        <p:spPr>
          <a:xfrm>
            <a:off x="4787238" y="1254050"/>
            <a:ext cx="3900800" cy="6974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Forgotten Password Process</a:t>
            </a:r>
            <a:endParaRPr/>
          </a:p>
        </p:txBody>
      </p:sp>
      <p:pic>
        <p:nvPicPr>
          <p:cNvPr id="182" name="Google Shape;182;p24"/>
          <p:cNvPicPr preferRelativeResize="0"/>
          <p:nvPr/>
        </p:nvPicPr>
        <p:blipFill rotWithShape="1">
          <a:blip r:embed="rId3">
            <a:alphaModFix/>
          </a:blip>
          <a:srcRect b="0" l="842" r="0" t="0"/>
          <a:stretch/>
        </p:blipFill>
        <p:spPr>
          <a:xfrm>
            <a:off x="166250" y="1238200"/>
            <a:ext cx="4709500" cy="1395350"/>
          </a:xfrm>
          <a:prstGeom prst="rect">
            <a:avLst/>
          </a:prstGeom>
          <a:noFill/>
          <a:ln>
            <a:noFill/>
          </a:ln>
        </p:spPr>
      </p:pic>
      <p:sp>
        <p:nvSpPr>
          <p:cNvPr id="183" name="Google Shape;183;p24"/>
          <p:cNvSpPr txBox="1"/>
          <p:nvPr/>
        </p:nvSpPr>
        <p:spPr>
          <a:xfrm>
            <a:off x="2245750" y="2660538"/>
            <a:ext cx="266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If the user requests a password reset, they should receive a special link for them to reset their password</a:t>
            </a:r>
            <a:endParaRPr sz="800">
              <a:solidFill>
                <a:schemeClr val="dk1"/>
              </a:solidFill>
            </a:endParaRPr>
          </a:p>
        </p:txBody>
      </p:sp>
      <p:cxnSp>
        <p:nvCxnSpPr>
          <p:cNvPr id="184" name="Google Shape;184;p24"/>
          <p:cNvCxnSpPr>
            <a:endCxn id="185" idx="1"/>
          </p:cNvCxnSpPr>
          <p:nvPr/>
        </p:nvCxnSpPr>
        <p:spPr>
          <a:xfrm>
            <a:off x="1661375" y="2635050"/>
            <a:ext cx="1244400" cy="14481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24"/>
          <p:cNvSpPr txBox="1"/>
          <p:nvPr/>
        </p:nvSpPr>
        <p:spPr>
          <a:xfrm>
            <a:off x="166250" y="3867600"/>
            <a:ext cx="2348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clicked, it will bring the user to change their password</a:t>
            </a:r>
            <a:endParaRPr sz="800">
              <a:solidFill>
                <a:schemeClr val="dk1"/>
              </a:solidFill>
            </a:endParaRPr>
          </a:p>
        </p:txBody>
      </p:sp>
      <p:pic>
        <p:nvPicPr>
          <p:cNvPr id="185" name="Google Shape;185;p24"/>
          <p:cNvPicPr preferRelativeResize="0"/>
          <p:nvPr/>
        </p:nvPicPr>
        <p:blipFill>
          <a:blip r:embed="rId4">
            <a:alphaModFix/>
          </a:blip>
          <a:stretch>
            <a:fillRect/>
          </a:stretch>
        </p:blipFill>
        <p:spPr>
          <a:xfrm>
            <a:off x="2905775" y="3118637"/>
            <a:ext cx="3983043" cy="1929026"/>
          </a:xfrm>
          <a:prstGeom prst="rect">
            <a:avLst/>
          </a:prstGeom>
          <a:noFill/>
          <a:ln>
            <a:noFill/>
          </a:ln>
        </p:spPr>
      </p:pic>
      <p:pic>
        <p:nvPicPr>
          <p:cNvPr id="187" name="Google Shape;187;p24"/>
          <p:cNvPicPr preferRelativeResize="0"/>
          <p:nvPr/>
        </p:nvPicPr>
        <p:blipFill rotWithShape="1">
          <a:blip r:embed="rId5">
            <a:alphaModFix/>
          </a:blip>
          <a:srcRect b="0" l="0" r="0" t="1970"/>
          <a:stretch/>
        </p:blipFill>
        <p:spPr>
          <a:xfrm>
            <a:off x="5436725" y="833250"/>
            <a:ext cx="3372649" cy="1422275"/>
          </a:xfrm>
          <a:prstGeom prst="rect">
            <a:avLst/>
          </a:prstGeom>
          <a:noFill/>
          <a:ln>
            <a:noFill/>
          </a:ln>
        </p:spPr>
      </p:pic>
      <p:cxnSp>
        <p:nvCxnSpPr>
          <p:cNvPr id="188" name="Google Shape;188;p24"/>
          <p:cNvCxnSpPr>
            <a:endCxn id="187" idx="2"/>
          </p:cNvCxnSpPr>
          <p:nvPr/>
        </p:nvCxnSpPr>
        <p:spPr>
          <a:xfrm flipH="1" rot="10800000">
            <a:off x="5510250" y="2255525"/>
            <a:ext cx="1612800" cy="872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5"/>
          <p:cNvPicPr preferRelativeResize="0"/>
          <p:nvPr/>
        </p:nvPicPr>
        <p:blipFill>
          <a:blip r:embed="rId3">
            <a:alphaModFix/>
          </a:blip>
          <a:stretch>
            <a:fillRect/>
          </a:stretch>
        </p:blipFill>
        <p:spPr>
          <a:xfrm>
            <a:off x="290675" y="842275"/>
            <a:ext cx="3634597" cy="4014450"/>
          </a:xfrm>
          <a:prstGeom prst="rect">
            <a:avLst/>
          </a:prstGeom>
          <a:noFill/>
          <a:ln>
            <a:noFill/>
          </a:ln>
        </p:spPr>
      </p:pic>
      <p:sp>
        <p:nvSpPr>
          <p:cNvPr id="194" name="Google Shape;194;p25"/>
          <p:cNvSpPr txBox="1"/>
          <p:nvPr>
            <p:ph type="title"/>
          </p:nvPr>
        </p:nvSpPr>
        <p:spPr>
          <a:xfrm>
            <a:off x="311700" y="210400"/>
            <a:ext cx="226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ACRS Home</a:t>
            </a:r>
            <a:endParaRPr/>
          </a:p>
        </p:txBody>
      </p:sp>
      <p:sp>
        <p:nvSpPr>
          <p:cNvPr id="195" name="Google Shape;195;p25"/>
          <p:cNvSpPr txBox="1"/>
          <p:nvPr/>
        </p:nvSpPr>
        <p:spPr>
          <a:xfrm>
            <a:off x="2821925" y="77600"/>
            <a:ext cx="408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rPr>
              <a:t>Upon accessing </a:t>
            </a:r>
            <a:r>
              <a:rPr lang="en-GB" sz="1100" u="sng">
                <a:solidFill>
                  <a:srgbClr val="4A86E8"/>
                </a:solidFill>
                <a:hlinkClick r:id="rId4">
                  <a:extLst>
                    <a:ext uri="{A12FA001-AC4F-418D-AE19-62706E023703}">
                      <ahyp:hlinkClr val="tx"/>
                    </a:ext>
                  </a:extLst>
                </a:hlinkClick>
              </a:rPr>
              <a:t>https://acrsproject.pythonanywhere.com/</a:t>
            </a:r>
            <a:r>
              <a:rPr lang="en-GB" sz="1100">
                <a:solidFill>
                  <a:schemeClr val="dk1"/>
                </a:solidFill>
              </a:rPr>
              <a:t> </a:t>
            </a:r>
            <a:endParaRPr sz="1100">
              <a:solidFill>
                <a:schemeClr val="dk1"/>
              </a:solidFill>
            </a:endParaRPr>
          </a:p>
          <a:p>
            <a:pPr indent="0" lvl="0" marL="0" rtl="0" algn="ctr">
              <a:spcBef>
                <a:spcPts val="0"/>
              </a:spcBef>
              <a:spcAft>
                <a:spcPts val="0"/>
              </a:spcAft>
              <a:buNone/>
            </a:pPr>
            <a:r>
              <a:rPr lang="en-GB" sz="1100">
                <a:solidFill>
                  <a:schemeClr val="dk1"/>
                </a:solidFill>
              </a:rPr>
              <a:t>it will display the home page.</a:t>
            </a:r>
            <a:endParaRPr sz="1100">
              <a:solidFill>
                <a:schemeClr val="dk1"/>
              </a:solidFill>
            </a:endParaRPr>
          </a:p>
        </p:txBody>
      </p:sp>
      <p:cxnSp>
        <p:nvCxnSpPr>
          <p:cNvPr id="196" name="Google Shape;196;p25"/>
          <p:cNvCxnSpPr>
            <a:stCxn id="197" idx="3"/>
            <a:endCxn id="198" idx="1"/>
          </p:cNvCxnSpPr>
          <p:nvPr/>
        </p:nvCxnSpPr>
        <p:spPr>
          <a:xfrm flipH="1" rot="10800000">
            <a:off x="2737900" y="1025125"/>
            <a:ext cx="1537500" cy="1080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25"/>
          <p:cNvSpPr txBox="1"/>
          <p:nvPr/>
        </p:nvSpPr>
        <p:spPr>
          <a:xfrm>
            <a:off x="4275338" y="809475"/>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This is a sub menu where users can select which page they would like to navigate to</a:t>
            </a:r>
            <a:endParaRPr sz="800">
              <a:solidFill>
                <a:schemeClr val="dk1"/>
              </a:solidFill>
            </a:endParaRPr>
          </a:p>
        </p:txBody>
      </p:sp>
      <p:cxnSp>
        <p:nvCxnSpPr>
          <p:cNvPr id="199" name="Google Shape;199;p25"/>
          <p:cNvCxnSpPr>
            <a:endCxn id="200" idx="1"/>
          </p:cNvCxnSpPr>
          <p:nvPr/>
        </p:nvCxnSpPr>
        <p:spPr>
          <a:xfrm>
            <a:off x="3711638" y="1941888"/>
            <a:ext cx="563700" cy="89100"/>
          </a:xfrm>
          <a:prstGeom prst="straightConnector1">
            <a:avLst/>
          </a:prstGeom>
          <a:noFill/>
          <a:ln cap="flat" cmpd="sng" w="9525">
            <a:solidFill>
              <a:schemeClr val="dk2"/>
            </a:solidFill>
            <a:prstDash val="solid"/>
            <a:round/>
            <a:headEnd len="med" w="med" type="none"/>
            <a:tailEnd len="med" w="med" type="triangle"/>
          </a:ln>
        </p:spPr>
      </p:cxnSp>
      <p:sp>
        <p:nvSpPr>
          <p:cNvPr id="201" name="Google Shape;201;p25"/>
          <p:cNvSpPr txBox="1"/>
          <p:nvPr/>
        </p:nvSpPr>
        <p:spPr>
          <a:xfrm>
            <a:off x="4275338" y="1312463"/>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text colour represents the </a:t>
            </a:r>
            <a:r>
              <a:rPr lang="en-GB" sz="800">
                <a:solidFill>
                  <a:schemeClr val="dk1"/>
                </a:solidFill>
              </a:rPr>
              <a:t>different</a:t>
            </a:r>
            <a:r>
              <a:rPr lang="en-GB" sz="800">
                <a:solidFill>
                  <a:schemeClr val="dk1"/>
                </a:solidFill>
              </a:rPr>
              <a:t> calendar highlights</a:t>
            </a:r>
            <a:endParaRPr sz="800">
              <a:solidFill>
                <a:schemeClr val="dk1"/>
              </a:solidFill>
            </a:endParaRPr>
          </a:p>
        </p:txBody>
      </p:sp>
      <p:cxnSp>
        <p:nvCxnSpPr>
          <p:cNvPr id="202" name="Google Shape;202;p25"/>
          <p:cNvCxnSpPr>
            <a:stCxn id="203" idx="3"/>
            <a:endCxn id="201" idx="1"/>
          </p:cNvCxnSpPr>
          <p:nvPr/>
        </p:nvCxnSpPr>
        <p:spPr>
          <a:xfrm>
            <a:off x="1225775" y="1449250"/>
            <a:ext cx="3049500" cy="789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25"/>
          <p:cNvSpPr txBox="1"/>
          <p:nvPr/>
        </p:nvSpPr>
        <p:spPr>
          <a:xfrm>
            <a:off x="4275338" y="1815438"/>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are able to view the calendar to see the dates for </a:t>
            </a:r>
            <a:r>
              <a:rPr lang="en-GB" sz="800">
                <a:solidFill>
                  <a:srgbClr val="E06666"/>
                </a:solidFill>
              </a:rPr>
              <a:t>Lockdown </a:t>
            </a:r>
            <a:r>
              <a:rPr lang="en-GB" sz="800">
                <a:solidFill>
                  <a:schemeClr val="dk1"/>
                </a:solidFill>
              </a:rPr>
              <a:t>and </a:t>
            </a:r>
            <a:r>
              <a:rPr lang="en-GB" sz="800">
                <a:solidFill>
                  <a:srgbClr val="6D9EEB"/>
                </a:solidFill>
              </a:rPr>
              <a:t>Events</a:t>
            </a:r>
            <a:endParaRPr sz="800">
              <a:solidFill>
                <a:srgbClr val="6D9EEB"/>
              </a:solidFill>
            </a:endParaRPr>
          </a:p>
        </p:txBody>
      </p:sp>
      <p:cxnSp>
        <p:nvCxnSpPr>
          <p:cNvPr id="204" name="Google Shape;204;p25"/>
          <p:cNvCxnSpPr>
            <a:stCxn id="205" idx="3"/>
            <a:endCxn id="206" idx="1"/>
          </p:cNvCxnSpPr>
          <p:nvPr/>
        </p:nvCxnSpPr>
        <p:spPr>
          <a:xfrm flipH="1" rot="10800000">
            <a:off x="3026350" y="2614625"/>
            <a:ext cx="1248900" cy="63000"/>
          </a:xfrm>
          <a:prstGeom prst="straightConnector1">
            <a:avLst/>
          </a:prstGeom>
          <a:noFill/>
          <a:ln cap="flat" cmpd="sng" w="9525">
            <a:solidFill>
              <a:schemeClr val="dk2"/>
            </a:solidFill>
            <a:prstDash val="solid"/>
            <a:round/>
            <a:headEnd len="med" w="med" type="none"/>
            <a:tailEnd len="med" w="med" type="triangle"/>
          </a:ln>
        </p:spPr>
      </p:cxnSp>
      <p:sp>
        <p:nvSpPr>
          <p:cNvPr id="206" name="Google Shape;206;p25"/>
          <p:cNvSpPr txBox="1"/>
          <p:nvPr/>
        </p:nvSpPr>
        <p:spPr>
          <a:xfrm>
            <a:off x="4275338" y="2398950"/>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are able to click on the highlighted boxes to view the details of the events.</a:t>
            </a:r>
            <a:endParaRPr sz="800">
              <a:solidFill>
                <a:schemeClr val="dk1"/>
              </a:solidFill>
            </a:endParaRPr>
          </a:p>
        </p:txBody>
      </p:sp>
      <p:cxnSp>
        <p:nvCxnSpPr>
          <p:cNvPr id="207" name="Google Shape;207;p25"/>
          <p:cNvCxnSpPr>
            <a:stCxn id="208" idx="3"/>
            <a:endCxn id="209" idx="1"/>
          </p:cNvCxnSpPr>
          <p:nvPr/>
        </p:nvCxnSpPr>
        <p:spPr>
          <a:xfrm flipH="1" rot="10800000">
            <a:off x="3459825" y="3478600"/>
            <a:ext cx="973500" cy="16200"/>
          </a:xfrm>
          <a:prstGeom prst="straightConnector1">
            <a:avLst/>
          </a:prstGeom>
          <a:noFill/>
          <a:ln cap="flat" cmpd="sng" w="9525">
            <a:solidFill>
              <a:schemeClr val="dk2"/>
            </a:solidFill>
            <a:prstDash val="solid"/>
            <a:round/>
            <a:headEnd len="med" w="med" type="none"/>
            <a:tailEnd len="med" w="med" type="triangle"/>
          </a:ln>
        </p:spPr>
      </p:cxnSp>
      <p:sp>
        <p:nvSpPr>
          <p:cNvPr id="209" name="Google Shape;209;p25"/>
          <p:cNvSpPr txBox="1"/>
          <p:nvPr/>
        </p:nvSpPr>
        <p:spPr>
          <a:xfrm>
            <a:off x="4433288" y="3017038"/>
            <a:ext cx="1908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the user clicks on the blue highlighted boxes representing </a:t>
            </a:r>
            <a:r>
              <a:rPr lang="en-GB" sz="800">
                <a:solidFill>
                  <a:srgbClr val="3D85C6"/>
                </a:solidFill>
              </a:rPr>
              <a:t>Events</a:t>
            </a:r>
            <a:r>
              <a:rPr lang="en-GB" sz="800">
                <a:solidFill>
                  <a:schemeClr val="dk1"/>
                </a:solidFill>
              </a:rPr>
              <a:t>, it directs the user to a new tab that shows a list of cars coming into the school that day.</a:t>
            </a:r>
            <a:endParaRPr sz="800">
              <a:solidFill>
                <a:schemeClr val="dk1"/>
              </a:solidFill>
            </a:endParaRPr>
          </a:p>
          <a:p>
            <a:pPr indent="0" lvl="0" marL="0" rtl="0" algn="ctr">
              <a:spcBef>
                <a:spcPts val="0"/>
              </a:spcBef>
              <a:spcAft>
                <a:spcPts val="0"/>
              </a:spcAft>
              <a:buNone/>
            </a:pPr>
            <a:r>
              <a:t/>
            </a:r>
            <a:endParaRPr sz="800">
              <a:solidFill>
                <a:schemeClr val="dk1"/>
              </a:solidFill>
            </a:endParaRPr>
          </a:p>
        </p:txBody>
      </p:sp>
      <p:cxnSp>
        <p:nvCxnSpPr>
          <p:cNvPr id="210" name="Google Shape;210;p25"/>
          <p:cNvCxnSpPr>
            <a:stCxn id="209" idx="3"/>
          </p:cNvCxnSpPr>
          <p:nvPr/>
        </p:nvCxnSpPr>
        <p:spPr>
          <a:xfrm flipH="1" rot="10800000">
            <a:off x="6342188" y="2737738"/>
            <a:ext cx="450900" cy="74100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25"/>
          <p:cNvCxnSpPr>
            <a:stCxn id="212" idx="3"/>
            <a:endCxn id="213" idx="1"/>
          </p:cNvCxnSpPr>
          <p:nvPr/>
        </p:nvCxnSpPr>
        <p:spPr>
          <a:xfrm>
            <a:off x="2304850" y="4246575"/>
            <a:ext cx="2128500" cy="4950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p25"/>
          <p:cNvSpPr txBox="1"/>
          <p:nvPr/>
        </p:nvSpPr>
        <p:spPr>
          <a:xfrm>
            <a:off x="4433288" y="3834325"/>
            <a:ext cx="1908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the user clicks on the blue highlighted boxes representing </a:t>
            </a:r>
            <a:r>
              <a:rPr lang="en-GB" sz="800">
                <a:solidFill>
                  <a:srgbClr val="E06666"/>
                </a:solidFill>
              </a:rPr>
              <a:t>Lockdown</a:t>
            </a:r>
            <a:r>
              <a:rPr lang="en-GB" sz="800">
                <a:solidFill>
                  <a:schemeClr val="dk1"/>
                </a:solidFill>
              </a:rPr>
              <a:t>, it direct the user to a new tab that shows a list of cars coming into the school that day.</a:t>
            </a:r>
            <a:endParaRPr sz="800">
              <a:solidFill>
                <a:schemeClr val="dk1"/>
              </a:solidFill>
            </a:endParaRPr>
          </a:p>
          <a:p>
            <a:pPr indent="0" lvl="0" marL="0" rtl="0" algn="ctr">
              <a:spcBef>
                <a:spcPts val="0"/>
              </a:spcBef>
              <a:spcAft>
                <a:spcPts val="0"/>
              </a:spcAft>
              <a:buNone/>
            </a:pPr>
            <a:r>
              <a:t/>
            </a:r>
            <a:endParaRPr sz="800">
              <a:solidFill>
                <a:schemeClr val="dk1"/>
              </a:solidFill>
            </a:endParaRPr>
          </a:p>
        </p:txBody>
      </p:sp>
      <p:cxnSp>
        <p:nvCxnSpPr>
          <p:cNvPr id="214" name="Google Shape;214;p25"/>
          <p:cNvCxnSpPr>
            <a:stCxn id="213" idx="3"/>
            <a:endCxn id="215" idx="1"/>
          </p:cNvCxnSpPr>
          <p:nvPr/>
        </p:nvCxnSpPr>
        <p:spPr>
          <a:xfrm flipH="1" rot="10800000">
            <a:off x="6342188" y="4181125"/>
            <a:ext cx="507900" cy="114900"/>
          </a:xfrm>
          <a:prstGeom prst="straightConnector1">
            <a:avLst/>
          </a:prstGeom>
          <a:noFill/>
          <a:ln cap="flat" cmpd="sng" w="9525">
            <a:solidFill>
              <a:schemeClr val="dk2"/>
            </a:solidFill>
            <a:prstDash val="solid"/>
            <a:round/>
            <a:headEnd len="med" w="med" type="none"/>
            <a:tailEnd len="med" w="med" type="triangle"/>
          </a:ln>
        </p:spPr>
      </p:cxnSp>
      <p:sp>
        <p:nvSpPr>
          <p:cNvPr id="197" name="Google Shape;197;p25"/>
          <p:cNvSpPr/>
          <p:nvPr/>
        </p:nvSpPr>
        <p:spPr>
          <a:xfrm>
            <a:off x="298000" y="842275"/>
            <a:ext cx="2439900" cy="38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p:nvPr/>
        </p:nvSpPr>
        <p:spPr>
          <a:xfrm>
            <a:off x="628175" y="1288750"/>
            <a:ext cx="597600" cy="32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436550" y="1668925"/>
            <a:ext cx="3270600" cy="305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824950" y="2462075"/>
            <a:ext cx="2201400" cy="43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1886025" y="3373900"/>
            <a:ext cx="1573800" cy="24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731050" y="4125675"/>
            <a:ext cx="1573800" cy="24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5"/>
          <p:cNvPicPr preferRelativeResize="0"/>
          <p:nvPr/>
        </p:nvPicPr>
        <p:blipFill>
          <a:blip r:embed="rId5">
            <a:alphaModFix/>
          </a:blip>
          <a:stretch>
            <a:fillRect/>
          </a:stretch>
        </p:blipFill>
        <p:spPr>
          <a:xfrm>
            <a:off x="6850223" y="3339425"/>
            <a:ext cx="2007924" cy="1683650"/>
          </a:xfrm>
          <a:prstGeom prst="rect">
            <a:avLst/>
          </a:prstGeom>
          <a:noFill/>
          <a:ln>
            <a:noFill/>
          </a:ln>
        </p:spPr>
      </p:pic>
      <p:pic>
        <p:nvPicPr>
          <p:cNvPr id="217" name="Google Shape;217;p25"/>
          <p:cNvPicPr preferRelativeResize="0"/>
          <p:nvPr/>
        </p:nvPicPr>
        <p:blipFill>
          <a:blip r:embed="rId6">
            <a:alphaModFix/>
          </a:blip>
          <a:stretch>
            <a:fillRect/>
          </a:stretch>
        </p:blipFill>
        <p:spPr>
          <a:xfrm>
            <a:off x="6789936" y="1414750"/>
            <a:ext cx="2128500" cy="16081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6"/>
          <p:cNvPicPr preferRelativeResize="0"/>
          <p:nvPr/>
        </p:nvPicPr>
        <p:blipFill>
          <a:blip r:embed="rId3">
            <a:alphaModFix/>
          </a:blip>
          <a:stretch>
            <a:fillRect/>
          </a:stretch>
        </p:blipFill>
        <p:spPr>
          <a:xfrm>
            <a:off x="245600" y="911900"/>
            <a:ext cx="4974579" cy="4117550"/>
          </a:xfrm>
          <a:prstGeom prst="rect">
            <a:avLst/>
          </a:prstGeom>
          <a:noFill/>
          <a:ln>
            <a:noFill/>
          </a:ln>
        </p:spPr>
      </p:pic>
      <p:sp>
        <p:nvSpPr>
          <p:cNvPr id="223" name="Google Shape;223;p26"/>
          <p:cNvSpPr txBox="1"/>
          <p:nvPr>
            <p:ph type="title"/>
          </p:nvPr>
        </p:nvSpPr>
        <p:spPr>
          <a:xfrm>
            <a:off x="311700" y="267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Account Page - My Profile</a:t>
            </a:r>
            <a:endParaRPr/>
          </a:p>
        </p:txBody>
      </p:sp>
      <p:sp>
        <p:nvSpPr>
          <p:cNvPr id="224" name="Google Shape;224;p26"/>
          <p:cNvSpPr/>
          <p:nvPr/>
        </p:nvSpPr>
        <p:spPr>
          <a:xfrm>
            <a:off x="823550" y="2327400"/>
            <a:ext cx="3818700" cy="191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 name="Google Shape;225;p26"/>
          <p:cNvCxnSpPr>
            <a:endCxn id="226" idx="1"/>
          </p:cNvCxnSpPr>
          <p:nvPr/>
        </p:nvCxnSpPr>
        <p:spPr>
          <a:xfrm flipH="1" rot="10800000">
            <a:off x="4639525" y="2769100"/>
            <a:ext cx="1567200" cy="3300"/>
          </a:xfrm>
          <a:prstGeom prst="straightConnector1">
            <a:avLst/>
          </a:prstGeom>
          <a:noFill/>
          <a:ln cap="flat" cmpd="sng" w="9525">
            <a:solidFill>
              <a:schemeClr val="dk2"/>
            </a:solidFill>
            <a:prstDash val="solid"/>
            <a:round/>
            <a:headEnd len="med" w="med" type="none"/>
            <a:tailEnd len="med" w="med" type="triangle"/>
          </a:ln>
        </p:spPr>
      </p:cxnSp>
      <p:sp>
        <p:nvSpPr>
          <p:cNvPr id="226" name="Google Shape;226;p26"/>
          <p:cNvSpPr txBox="1"/>
          <p:nvPr/>
        </p:nvSpPr>
        <p:spPr>
          <a:xfrm>
            <a:off x="6206725" y="2492050"/>
            <a:ext cx="222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Users are able to update their details by clicking on “My Profile” under the “Account” sub-menu.</a:t>
            </a:r>
            <a:endParaRPr sz="800">
              <a:solidFill>
                <a:schemeClr val="dk1"/>
              </a:solidFill>
            </a:endParaRPr>
          </a:p>
        </p:txBody>
      </p:sp>
      <p:sp>
        <p:nvSpPr>
          <p:cNvPr id="227" name="Google Shape;227;p26"/>
          <p:cNvSpPr/>
          <p:nvPr/>
        </p:nvSpPr>
        <p:spPr>
          <a:xfrm>
            <a:off x="1354775" y="3906825"/>
            <a:ext cx="672900" cy="25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26"/>
          <p:cNvCxnSpPr>
            <a:stCxn id="227" idx="3"/>
            <a:endCxn id="229" idx="1"/>
          </p:cNvCxnSpPr>
          <p:nvPr/>
        </p:nvCxnSpPr>
        <p:spPr>
          <a:xfrm>
            <a:off x="2027675" y="4035525"/>
            <a:ext cx="4139100" cy="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26"/>
          <p:cNvSpPr txBox="1"/>
          <p:nvPr/>
        </p:nvSpPr>
        <p:spPr>
          <a:xfrm>
            <a:off x="6166625" y="3819975"/>
            <a:ext cx="222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Users are able to change </a:t>
            </a:r>
            <a:r>
              <a:rPr lang="en-GB" sz="800">
                <a:solidFill>
                  <a:schemeClr val="dk1"/>
                </a:solidFill>
              </a:rPr>
              <a:t>their password in the event that they forget.</a:t>
            </a:r>
            <a:endParaRPr sz="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Change Password Process</a:t>
            </a:r>
            <a:endParaRPr/>
          </a:p>
        </p:txBody>
      </p:sp>
      <p:pic>
        <p:nvPicPr>
          <p:cNvPr id="235" name="Google Shape;235;p27"/>
          <p:cNvPicPr preferRelativeResize="0"/>
          <p:nvPr/>
        </p:nvPicPr>
        <p:blipFill>
          <a:blip r:embed="rId3">
            <a:alphaModFix/>
          </a:blip>
          <a:stretch>
            <a:fillRect/>
          </a:stretch>
        </p:blipFill>
        <p:spPr>
          <a:xfrm>
            <a:off x="152400" y="1170125"/>
            <a:ext cx="4079212" cy="1401625"/>
          </a:xfrm>
          <a:prstGeom prst="rect">
            <a:avLst/>
          </a:prstGeom>
          <a:noFill/>
          <a:ln>
            <a:noFill/>
          </a:ln>
        </p:spPr>
      </p:pic>
      <p:pic>
        <p:nvPicPr>
          <p:cNvPr id="236" name="Google Shape;236;p27"/>
          <p:cNvPicPr preferRelativeResize="0"/>
          <p:nvPr/>
        </p:nvPicPr>
        <p:blipFill>
          <a:blip r:embed="rId4">
            <a:alphaModFix/>
          </a:blip>
          <a:stretch>
            <a:fillRect/>
          </a:stretch>
        </p:blipFill>
        <p:spPr>
          <a:xfrm>
            <a:off x="4978701" y="1112560"/>
            <a:ext cx="3599100" cy="1931540"/>
          </a:xfrm>
          <a:prstGeom prst="rect">
            <a:avLst/>
          </a:prstGeom>
          <a:noFill/>
          <a:ln>
            <a:noFill/>
          </a:ln>
        </p:spPr>
      </p:pic>
      <p:pic>
        <p:nvPicPr>
          <p:cNvPr id="237" name="Google Shape;237;p27"/>
          <p:cNvPicPr preferRelativeResize="0"/>
          <p:nvPr/>
        </p:nvPicPr>
        <p:blipFill rotWithShape="1">
          <a:blip r:embed="rId5">
            <a:alphaModFix/>
          </a:blip>
          <a:srcRect b="0" l="1523" r="839" t="0"/>
          <a:stretch/>
        </p:blipFill>
        <p:spPr>
          <a:xfrm>
            <a:off x="1535175" y="3947075"/>
            <a:ext cx="5636101" cy="718550"/>
          </a:xfrm>
          <a:prstGeom prst="rect">
            <a:avLst/>
          </a:prstGeom>
          <a:noFill/>
          <a:ln>
            <a:noFill/>
          </a:ln>
        </p:spPr>
      </p:pic>
      <p:sp>
        <p:nvSpPr>
          <p:cNvPr id="238" name="Google Shape;238;p27"/>
          <p:cNvSpPr txBox="1"/>
          <p:nvPr/>
        </p:nvSpPr>
        <p:spPr>
          <a:xfrm>
            <a:off x="675806" y="2626125"/>
            <a:ext cx="3032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t>
            </a:r>
            <a:r>
              <a:rPr lang="en-GB" sz="800">
                <a:solidFill>
                  <a:schemeClr val="dk1"/>
                </a:solidFill>
              </a:rPr>
              <a:t>will have to key in their current password in order to update their password.</a:t>
            </a:r>
            <a:endParaRPr sz="800">
              <a:solidFill>
                <a:schemeClr val="dk1"/>
              </a:solidFill>
            </a:endParaRPr>
          </a:p>
        </p:txBody>
      </p:sp>
      <p:cxnSp>
        <p:nvCxnSpPr>
          <p:cNvPr id="239" name="Google Shape;239;p27"/>
          <p:cNvCxnSpPr/>
          <p:nvPr/>
        </p:nvCxnSpPr>
        <p:spPr>
          <a:xfrm>
            <a:off x="4324575" y="1936275"/>
            <a:ext cx="567000" cy="217800"/>
          </a:xfrm>
          <a:prstGeom prst="straightConnector1">
            <a:avLst/>
          </a:prstGeom>
          <a:noFill/>
          <a:ln cap="flat" cmpd="sng" w="9525">
            <a:solidFill>
              <a:schemeClr val="dk2"/>
            </a:solidFill>
            <a:prstDash val="solid"/>
            <a:round/>
            <a:headEnd len="med" w="med" type="none"/>
            <a:tailEnd len="med" w="med" type="triangle"/>
          </a:ln>
        </p:spPr>
      </p:cxnSp>
      <p:sp>
        <p:nvSpPr>
          <p:cNvPr id="240" name="Google Shape;240;p27"/>
          <p:cNvSpPr txBox="1"/>
          <p:nvPr/>
        </p:nvSpPr>
        <p:spPr>
          <a:xfrm>
            <a:off x="4978701" y="3044100"/>
            <a:ext cx="3599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t>
            </a:r>
            <a:r>
              <a:rPr lang="en-GB" sz="800">
                <a:solidFill>
                  <a:schemeClr val="dk1"/>
                </a:solidFill>
              </a:rPr>
              <a:t>can then change to the password they want and they have to confirm their current password in order to make changes.</a:t>
            </a:r>
            <a:endParaRPr sz="800">
              <a:solidFill>
                <a:schemeClr val="dk1"/>
              </a:solidFill>
            </a:endParaRPr>
          </a:p>
        </p:txBody>
      </p:sp>
      <p:cxnSp>
        <p:nvCxnSpPr>
          <p:cNvPr id="241" name="Google Shape;241;p27"/>
          <p:cNvCxnSpPr>
            <a:stCxn id="240" idx="2"/>
          </p:cNvCxnSpPr>
          <p:nvPr/>
        </p:nvCxnSpPr>
        <p:spPr>
          <a:xfrm flipH="1">
            <a:off x="5824551" y="3475200"/>
            <a:ext cx="953700" cy="372300"/>
          </a:xfrm>
          <a:prstGeom prst="straightConnector1">
            <a:avLst/>
          </a:prstGeom>
          <a:noFill/>
          <a:ln cap="flat" cmpd="sng" w="9525">
            <a:solidFill>
              <a:schemeClr val="dk2"/>
            </a:solidFill>
            <a:prstDash val="solid"/>
            <a:round/>
            <a:headEnd len="med" w="med" type="none"/>
            <a:tailEnd len="med" w="med" type="triangle"/>
          </a:ln>
        </p:spPr>
      </p:cxnSp>
      <p:sp>
        <p:nvSpPr>
          <p:cNvPr id="242" name="Google Shape;242;p27"/>
          <p:cNvSpPr txBox="1"/>
          <p:nvPr/>
        </p:nvSpPr>
        <p:spPr>
          <a:xfrm>
            <a:off x="2451075" y="4665625"/>
            <a:ext cx="380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password has been changed successfully, a success message pop up.</a:t>
            </a:r>
            <a:endParaRPr sz="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8"/>
          <p:cNvPicPr preferRelativeResize="0"/>
          <p:nvPr/>
        </p:nvPicPr>
        <p:blipFill rotWithShape="1">
          <a:blip r:embed="rId3">
            <a:alphaModFix/>
          </a:blip>
          <a:srcRect b="0" l="2014" r="2034" t="833"/>
          <a:stretch/>
        </p:blipFill>
        <p:spPr>
          <a:xfrm>
            <a:off x="530225" y="1294775"/>
            <a:ext cx="3049751" cy="3617376"/>
          </a:xfrm>
          <a:prstGeom prst="rect">
            <a:avLst/>
          </a:prstGeom>
          <a:noFill/>
          <a:ln>
            <a:noFill/>
          </a:ln>
        </p:spPr>
      </p:pic>
      <p:sp>
        <p:nvSpPr>
          <p:cNvPr id="248" name="Google Shape;24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a:t>
            </a:r>
            <a:r>
              <a:rPr lang="en-GB"/>
              <a:t>Vehicle</a:t>
            </a:r>
            <a:r>
              <a:rPr lang="en-GB"/>
              <a:t> Entry Screening</a:t>
            </a:r>
            <a:endParaRPr/>
          </a:p>
        </p:txBody>
      </p:sp>
      <p:sp>
        <p:nvSpPr>
          <p:cNvPr id="249" name="Google Shape;249;p28"/>
          <p:cNvSpPr/>
          <p:nvPr/>
        </p:nvSpPr>
        <p:spPr>
          <a:xfrm>
            <a:off x="530150" y="2025650"/>
            <a:ext cx="3049800" cy="221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8"/>
          <p:cNvCxnSpPr/>
          <p:nvPr/>
        </p:nvCxnSpPr>
        <p:spPr>
          <a:xfrm>
            <a:off x="3579975" y="3619888"/>
            <a:ext cx="549900" cy="487200"/>
          </a:xfrm>
          <a:prstGeom prst="straightConnector1">
            <a:avLst/>
          </a:prstGeom>
          <a:noFill/>
          <a:ln cap="flat" cmpd="sng" w="9525">
            <a:solidFill>
              <a:schemeClr val="dk2"/>
            </a:solidFill>
            <a:prstDash val="solid"/>
            <a:round/>
            <a:headEnd len="med" w="med" type="none"/>
            <a:tailEnd len="med" w="med" type="triangle"/>
          </a:ln>
        </p:spPr>
      </p:cxnSp>
      <p:sp>
        <p:nvSpPr>
          <p:cNvPr id="251" name="Google Shape;251;p28"/>
          <p:cNvSpPr txBox="1"/>
          <p:nvPr/>
        </p:nvSpPr>
        <p:spPr>
          <a:xfrm>
            <a:off x="3886725" y="4155775"/>
            <a:ext cx="222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Users are able to take a picture or choose a picture in their phone library</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The system only accept image ONLY</a:t>
            </a:r>
            <a:endParaRPr sz="800">
              <a:solidFill>
                <a:schemeClr val="dk1"/>
              </a:solidFill>
            </a:endParaRPr>
          </a:p>
        </p:txBody>
      </p:sp>
      <p:pic>
        <p:nvPicPr>
          <p:cNvPr id="252" name="Google Shape;252;p28"/>
          <p:cNvPicPr preferRelativeResize="0"/>
          <p:nvPr/>
        </p:nvPicPr>
        <p:blipFill>
          <a:blip r:embed="rId4">
            <a:alphaModFix/>
          </a:blip>
          <a:stretch>
            <a:fillRect/>
          </a:stretch>
        </p:blipFill>
        <p:spPr>
          <a:xfrm>
            <a:off x="6187850" y="2877500"/>
            <a:ext cx="2774887" cy="1800725"/>
          </a:xfrm>
          <a:prstGeom prst="rect">
            <a:avLst/>
          </a:prstGeom>
          <a:noFill/>
          <a:ln>
            <a:noFill/>
          </a:ln>
        </p:spPr>
      </p:pic>
      <p:cxnSp>
        <p:nvCxnSpPr>
          <p:cNvPr id="253" name="Google Shape;253;p28"/>
          <p:cNvCxnSpPr>
            <a:endCxn id="252" idx="1"/>
          </p:cNvCxnSpPr>
          <p:nvPr/>
        </p:nvCxnSpPr>
        <p:spPr>
          <a:xfrm flipH="1" rot="10800000">
            <a:off x="5561750" y="3777862"/>
            <a:ext cx="626100" cy="357600"/>
          </a:xfrm>
          <a:prstGeom prst="straightConnector1">
            <a:avLst/>
          </a:prstGeom>
          <a:noFill/>
          <a:ln cap="flat" cmpd="sng" w="9525">
            <a:solidFill>
              <a:schemeClr val="dk2"/>
            </a:solidFill>
            <a:prstDash val="solid"/>
            <a:round/>
            <a:headEnd len="med" w="med" type="none"/>
            <a:tailEnd len="med" w="med" type="triangle"/>
          </a:ln>
        </p:spPr>
      </p:cxnSp>
      <p:sp>
        <p:nvSpPr>
          <p:cNvPr id="254" name="Google Shape;254;p28"/>
          <p:cNvSpPr txBox="1"/>
          <p:nvPr/>
        </p:nvSpPr>
        <p:spPr>
          <a:xfrm>
            <a:off x="6113313" y="4636400"/>
            <a:ext cx="2775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If the image show the car plate numbers, the system will be able to detect the car plate number</a:t>
            </a:r>
            <a:endParaRPr sz="800">
              <a:solidFill>
                <a:schemeClr val="dk1"/>
              </a:solidFill>
            </a:endParaRPr>
          </a:p>
        </p:txBody>
      </p:sp>
      <p:pic>
        <p:nvPicPr>
          <p:cNvPr id="255" name="Google Shape;255;p28"/>
          <p:cNvPicPr preferRelativeResize="0"/>
          <p:nvPr/>
        </p:nvPicPr>
        <p:blipFill>
          <a:blip r:embed="rId5">
            <a:alphaModFix/>
          </a:blip>
          <a:stretch>
            <a:fillRect/>
          </a:stretch>
        </p:blipFill>
        <p:spPr>
          <a:xfrm>
            <a:off x="5975938" y="1605775"/>
            <a:ext cx="3049774" cy="397200"/>
          </a:xfrm>
          <a:prstGeom prst="rect">
            <a:avLst/>
          </a:prstGeom>
          <a:noFill/>
          <a:ln>
            <a:noFill/>
          </a:ln>
        </p:spPr>
      </p:pic>
      <p:sp>
        <p:nvSpPr>
          <p:cNvPr id="256" name="Google Shape;256;p28"/>
          <p:cNvSpPr/>
          <p:nvPr/>
        </p:nvSpPr>
        <p:spPr>
          <a:xfrm>
            <a:off x="530125" y="1535850"/>
            <a:ext cx="3049800" cy="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28"/>
          <p:cNvCxnSpPr/>
          <p:nvPr/>
        </p:nvCxnSpPr>
        <p:spPr>
          <a:xfrm>
            <a:off x="3625800" y="1605775"/>
            <a:ext cx="423900" cy="657000"/>
          </a:xfrm>
          <a:prstGeom prst="straightConnector1">
            <a:avLst/>
          </a:prstGeom>
          <a:noFill/>
          <a:ln cap="flat" cmpd="sng" w="9525">
            <a:solidFill>
              <a:schemeClr val="dk2"/>
            </a:solidFill>
            <a:prstDash val="solid"/>
            <a:round/>
            <a:headEnd len="med" w="med" type="none"/>
            <a:tailEnd len="med" w="med" type="triangle"/>
          </a:ln>
        </p:spPr>
      </p:cxnSp>
      <p:sp>
        <p:nvSpPr>
          <p:cNvPr id="258" name="Google Shape;258;p28"/>
          <p:cNvSpPr txBox="1"/>
          <p:nvPr/>
        </p:nvSpPr>
        <p:spPr>
          <a:xfrm>
            <a:off x="3937325" y="2041763"/>
            <a:ext cx="169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are able do a manual search if they are not able to upload or take picture</a:t>
            </a:r>
            <a:endParaRPr sz="800">
              <a:solidFill>
                <a:schemeClr val="dk1"/>
              </a:solidFill>
            </a:endParaRPr>
          </a:p>
        </p:txBody>
      </p:sp>
      <p:cxnSp>
        <p:nvCxnSpPr>
          <p:cNvPr id="259" name="Google Shape;259;p28"/>
          <p:cNvCxnSpPr/>
          <p:nvPr/>
        </p:nvCxnSpPr>
        <p:spPr>
          <a:xfrm flipH="1" rot="10800000">
            <a:off x="5466625" y="1833000"/>
            <a:ext cx="463500" cy="38100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p28"/>
          <p:cNvCxnSpPr/>
          <p:nvPr/>
        </p:nvCxnSpPr>
        <p:spPr>
          <a:xfrm rot="10800000">
            <a:off x="7543600" y="2125300"/>
            <a:ext cx="5700" cy="62430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28"/>
          <p:cNvSpPr txBox="1"/>
          <p:nvPr/>
        </p:nvSpPr>
        <p:spPr>
          <a:xfrm>
            <a:off x="6142188" y="1164463"/>
            <a:ext cx="2713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This will check if the vehicle is allowed in </a:t>
            </a:r>
            <a:endParaRPr sz="800">
              <a:solidFill>
                <a:schemeClr val="dk1"/>
              </a:solidFill>
            </a:endParaRPr>
          </a:p>
          <a:p>
            <a:pPr indent="0" lvl="0" marL="0" rtl="0" algn="ctr">
              <a:spcBef>
                <a:spcPts val="0"/>
              </a:spcBef>
              <a:spcAft>
                <a:spcPts val="0"/>
              </a:spcAft>
              <a:buNone/>
            </a:pPr>
            <a:r>
              <a:rPr lang="en-GB" sz="800">
                <a:solidFill>
                  <a:schemeClr val="dk1"/>
                </a:solidFill>
              </a:rPr>
              <a:t>Republic Polytechnic </a:t>
            </a:r>
            <a:endParaRPr sz="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9"/>
          <p:cNvPicPr preferRelativeResize="0"/>
          <p:nvPr/>
        </p:nvPicPr>
        <p:blipFill>
          <a:blip r:embed="rId3">
            <a:alphaModFix/>
          </a:blip>
          <a:stretch>
            <a:fillRect/>
          </a:stretch>
        </p:blipFill>
        <p:spPr>
          <a:xfrm>
            <a:off x="167175" y="3027525"/>
            <a:ext cx="3219775" cy="1350375"/>
          </a:xfrm>
          <a:prstGeom prst="rect">
            <a:avLst/>
          </a:prstGeom>
          <a:noFill/>
          <a:ln>
            <a:noFill/>
          </a:ln>
        </p:spPr>
      </p:pic>
      <p:sp>
        <p:nvSpPr>
          <p:cNvPr id="267" name="Google Shape;267;p29"/>
          <p:cNvSpPr txBox="1"/>
          <p:nvPr>
            <p:ph type="title"/>
          </p:nvPr>
        </p:nvSpPr>
        <p:spPr>
          <a:xfrm>
            <a:off x="311700" y="357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Entry - Entry Vehicle List Today and by Date</a:t>
            </a:r>
            <a:endParaRPr/>
          </a:p>
        </p:txBody>
      </p:sp>
      <p:pic>
        <p:nvPicPr>
          <p:cNvPr id="268" name="Google Shape;268;p29"/>
          <p:cNvPicPr preferRelativeResize="0"/>
          <p:nvPr/>
        </p:nvPicPr>
        <p:blipFill>
          <a:blip r:embed="rId4">
            <a:alphaModFix/>
          </a:blip>
          <a:stretch>
            <a:fillRect/>
          </a:stretch>
        </p:blipFill>
        <p:spPr>
          <a:xfrm>
            <a:off x="6874050" y="1722950"/>
            <a:ext cx="2217050" cy="1081775"/>
          </a:xfrm>
          <a:prstGeom prst="rect">
            <a:avLst/>
          </a:prstGeom>
          <a:noFill/>
          <a:ln>
            <a:noFill/>
          </a:ln>
        </p:spPr>
      </p:pic>
      <p:pic>
        <p:nvPicPr>
          <p:cNvPr id="269" name="Google Shape;269;p29"/>
          <p:cNvPicPr preferRelativeResize="0"/>
          <p:nvPr/>
        </p:nvPicPr>
        <p:blipFill>
          <a:blip r:embed="rId5">
            <a:alphaModFix/>
          </a:blip>
          <a:stretch>
            <a:fillRect/>
          </a:stretch>
        </p:blipFill>
        <p:spPr>
          <a:xfrm>
            <a:off x="6339023" y="3027524"/>
            <a:ext cx="2635477" cy="1906149"/>
          </a:xfrm>
          <a:prstGeom prst="rect">
            <a:avLst/>
          </a:prstGeom>
          <a:noFill/>
          <a:ln>
            <a:noFill/>
          </a:ln>
        </p:spPr>
      </p:pic>
      <p:cxnSp>
        <p:nvCxnSpPr>
          <p:cNvPr id="270" name="Google Shape;270;p29"/>
          <p:cNvCxnSpPr/>
          <p:nvPr/>
        </p:nvCxnSpPr>
        <p:spPr>
          <a:xfrm flipH="1">
            <a:off x="2176575" y="2142475"/>
            <a:ext cx="968100" cy="612900"/>
          </a:xfrm>
          <a:prstGeom prst="straightConnector1">
            <a:avLst/>
          </a:prstGeom>
          <a:noFill/>
          <a:ln cap="flat" cmpd="sng" w="9525">
            <a:solidFill>
              <a:schemeClr val="dk2"/>
            </a:solidFill>
            <a:prstDash val="solid"/>
            <a:round/>
            <a:headEnd len="med" w="med" type="none"/>
            <a:tailEnd len="med" w="med" type="triangle"/>
          </a:ln>
        </p:spPr>
      </p:cxnSp>
      <p:sp>
        <p:nvSpPr>
          <p:cNvPr id="271" name="Google Shape;271;p29"/>
          <p:cNvSpPr txBox="1"/>
          <p:nvPr/>
        </p:nvSpPr>
        <p:spPr>
          <a:xfrm>
            <a:off x="311700" y="2125350"/>
            <a:ext cx="1727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50">
                <a:solidFill>
                  <a:schemeClr val="dk1"/>
                </a:solidFill>
              </a:rPr>
              <a:t>If the user clicks </a:t>
            </a:r>
            <a:endParaRPr sz="850">
              <a:solidFill>
                <a:schemeClr val="dk1"/>
              </a:solidFill>
            </a:endParaRPr>
          </a:p>
          <a:p>
            <a:pPr indent="0" lvl="0" marL="0" rtl="0" algn="ctr">
              <a:spcBef>
                <a:spcPts val="0"/>
              </a:spcBef>
              <a:spcAft>
                <a:spcPts val="0"/>
              </a:spcAft>
              <a:buNone/>
            </a:pPr>
            <a:r>
              <a:rPr lang="en-GB" sz="850">
                <a:solidFill>
                  <a:schemeClr val="dk1"/>
                </a:solidFill>
              </a:rPr>
              <a:t>“</a:t>
            </a:r>
            <a:r>
              <a:rPr lang="en-GB" sz="850" u="sng">
                <a:solidFill>
                  <a:schemeClr val="dk1"/>
                </a:solidFill>
              </a:rPr>
              <a:t>Entry Vehicle by Today</a:t>
            </a:r>
            <a:r>
              <a:rPr lang="en-GB" sz="850">
                <a:solidFill>
                  <a:schemeClr val="dk1"/>
                </a:solidFill>
              </a:rPr>
              <a:t>”</a:t>
            </a:r>
            <a:endParaRPr sz="850">
              <a:solidFill>
                <a:schemeClr val="dk1"/>
              </a:solidFill>
            </a:endParaRPr>
          </a:p>
        </p:txBody>
      </p:sp>
      <p:sp>
        <p:nvSpPr>
          <p:cNvPr id="272" name="Google Shape;272;p29"/>
          <p:cNvSpPr txBox="1"/>
          <p:nvPr/>
        </p:nvSpPr>
        <p:spPr>
          <a:xfrm>
            <a:off x="887113" y="4502575"/>
            <a:ext cx="1779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display the vehicle that has </a:t>
            </a:r>
            <a:r>
              <a:rPr lang="en-GB" sz="800">
                <a:solidFill>
                  <a:schemeClr val="dk1"/>
                </a:solidFill>
              </a:rPr>
              <a:t>entered</a:t>
            </a:r>
            <a:r>
              <a:rPr lang="en-GB" sz="800">
                <a:solidFill>
                  <a:schemeClr val="dk1"/>
                </a:solidFill>
              </a:rPr>
              <a:t> RP on that day</a:t>
            </a:r>
            <a:endParaRPr sz="800">
              <a:solidFill>
                <a:schemeClr val="dk1"/>
              </a:solidFill>
            </a:endParaRPr>
          </a:p>
        </p:txBody>
      </p:sp>
      <p:cxnSp>
        <p:nvCxnSpPr>
          <p:cNvPr id="273" name="Google Shape;273;p29"/>
          <p:cNvCxnSpPr/>
          <p:nvPr/>
        </p:nvCxnSpPr>
        <p:spPr>
          <a:xfrm>
            <a:off x="6042850" y="2097600"/>
            <a:ext cx="710400" cy="336900"/>
          </a:xfrm>
          <a:prstGeom prst="straightConnector1">
            <a:avLst/>
          </a:prstGeom>
          <a:noFill/>
          <a:ln cap="flat" cmpd="sng" w="9525">
            <a:solidFill>
              <a:schemeClr val="dk2"/>
            </a:solidFill>
            <a:prstDash val="solid"/>
            <a:round/>
            <a:headEnd len="med" w="med" type="none"/>
            <a:tailEnd len="med" w="med" type="triangle"/>
          </a:ln>
        </p:spPr>
      </p:cxnSp>
      <p:sp>
        <p:nvSpPr>
          <p:cNvPr id="274" name="Google Shape;274;p29"/>
          <p:cNvSpPr txBox="1"/>
          <p:nvPr/>
        </p:nvSpPr>
        <p:spPr>
          <a:xfrm>
            <a:off x="3640525" y="3829800"/>
            <a:ext cx="2224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50">
                <a:solidFill>
                  <a:schemeClr val="dk1"/>
                </a:solidFill>
              </a:rPr>
              <a:t>It will then display the lockdown details and the vehicle that come in on this lockdown from the latest date and time to the earliest.</a:t>
            </a:r>
            <a:endParaRPr sz="850">
              <a:solidFill>
                <a:schemeClr val="dk1"/>
              </a:solidFill>
            </a:endParaRPr>
          </a:p>
        </p:txBody>
      </p:sp>
      <p:cxnSp>
        <p:nvCxnSpPr>
          <p:cNvPr id="275" name="Google Shape;275;p29"/>
          <p:cNvCxnSpPr>
            <a:endCxn id="269" idx="0"/>
          </p:cNvCxnSpPr>
          <p:nvPr/>
        </p:nvCxnSpPr>
        <p:spPr>
          <a:xfrm>
            <a:off x="7652262" y="2446124"/>
            <a:ext cx="4500" cy="581400"/>
          </a:xfrm>
          <a:prstGeom prst="straightConnector1">
            <a:avLst/>
          </a:prstGeom>
          <a:noFill/>
          <a:ln cap="flat" cmpd="sng" w="9525">
            <a:solidFill>
              <a:schemeClr val="dk2"/>
            </a:solidFill>
            <a:prstDash val="solid"/>
            <a:round/>
            <a:headEnd len="med" w="med" type="none"/>
            <a:tailEnd len="med" w="med" type="triangle"/>
          </a:ln>
        </p:spPr>
      </p:cxnSp>
      <p:cxnSp>
        <p:nvCxnSpPr>
          <p:cNvPr id="276" name="Google Shape;276;p29"/>
          <p:cNvCxnSpPr/>
          <p:nvPr/>
        </p:nvCxnSpPr>
        <p:spPr>
          <a:xfrm flipH="1">
            <a:off x="5559550" y="3382025"/>
            <a:ext cx="654000" cy="377100"/>
          </a:xfrm>
          <a:prstGeom prst="straightConnector1">
            <a:avLst/>
          </a:prstGeom>
          <a:noFill/>
          <a:ln cap="flat" cmpd="sng" w="9525">
            <a:solidFill>
              <a:schemeClr val="dk2"/>
            </a:solidFill>
            <a:prstDash val="solid"/>
            <a:round/>
            <a:headEnd len="med" w="med" type="none"/>
            <a:tailEnd len="med" w="med" type="triangle"/>
          </a:ln>
        </p:spPr>
      </p:cxnSp>
      <p:pic>
        <p:nvPicPr>
          <p:cNvPr id="277" name="Google Shape;277;p29"/>
          <p:cNvPicPr preferRelativeResize="0"/>
          <p:nvPr/>
        </p:nvPicPr>
        <p:blipFill>
          <a:blip r:embed="rId6">
            <a:alphaModFix/>
          </a:blip>
          <a:stretch>
            <a:fillRect/>
          </a:stretch>
        </p:blipFill>
        <p:spPr>
          <a:xfrm>
            <a:off x="2074825" y="1117300"/>
            <a:ext cx="4586661" cy="753025"/>
          </a:xfrm>
          <a:prstGeom prst="rect">
            <a:avLst/>
          </a:prstGeom>
          <a:noFill/>
          <a:ln>
            <a:noFill/>
          </a:ln>
        </p:spPr>
      </p:pic>
      <p:sp>
        <p:nvSpPr>
          <p:cNvPr id="278" name="Google Shape;278;p29"/>
          <p:cNvSpPr txBox="1"/>
          <p:nvPr/>
        </p:nvSpPr>
        <p:spPr>
          <a:xfrm>
            <a:off x="6870175" y="922938"/>
            <a:ext cx="2224800" cy="5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50">
                <a:solidFill>
                  <a:schemeClr val="dk1"/>
                </a:solidFill>
              </a:rPr>
              <a:t>If the user clicks “</a:t>
            </a:r>
            <a:r>
              <a:rPr lang="en-GB" sz="850" u="sng">
                <a:solidFill>
                  <a:schemeClr val="dk1"/>
                </a:solidFill>
              </a:rPr>
              <a:t>Entry List by Date</a:t>
            </a:r>
            <a:r>
              <a:rPr lang="en-GB" sz="850">
                <a:solidFill>
                  <a:schemeClr val="dk1"/>
                </a:solidFill>
              </a:rPr>
              <a:t>”, it will allow the user to select the </a:t>
            </a:r>
            <a:r>
              <a:rPr lang="en-GB" sz="850">
                <a:solidFill>
                  <a:schemeClr val="dk1"/>
                </a:solidFill>
              </a:rPr>
              <a:t>date of which the vehicles come in </a:t>
            </a:r>
            <a:endParaRPr sz="85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0"/>
          <p:cNvPicPr preferRelativeResize="0"/>
          <p:nvPr/>
        </p:nvPicPr>
        <p:blipFill>
          <a:blip r:embed="rId3">
            <a:alphaModFix/>
          </a:blip>
          <a:stretch>
            <a:fillRect/>
          </a:stretch>
        </p:blipFill>
        <p:spPr>
          <a:xfrm>
            <a:off x="2402763" y="1059625"/>
            <a:ext cx="4002424" cy="3849324"/>
          </a:xfrm>
          <a:prstGeom prst="rect">
            <a:avLst/>
          </a:prstGeom>
          <a:noFill/>
          <a:ln>
            <a:noFill/>
          </a:ln>
        </p:spPr>
      </p:pic>
      <p:sp>
        <p:nvSpPr>
          <p:cNvPr id="284" name="Google Shape;284;p30"/>
          <p:cNvSpPr txBox="1"/>
          <p:nvPr>
            <p:ph type="title"/>
          </p:nvPr>
        </p:nvSpPr>
        <p:spPr>
          <a:xfrm>
            <a:off x="311700" y="19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Tracking</a:t>
            </a:r>
            <a:endParaRPr/>
          </a:p>
        </p:txBody>
      </p:sp>
      <p:sp>
        <p:nvSpPr>
          <p:cNvPr id="285" name="Google Shape;285;p30"/>
          <p:cNvSpPr txBox="1"/>
          <p:nvPr/>
        </p:nvSpPr>
        <p:spPr>
          <a:xfrm>
            <a:off x="311700" y="770425"/>
            <a:ext cx="20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Track Vehicle Function</a:t>
            </a:r>
            <a:endParaRPr>
              <a:solidFill>
                <a:schemeClr val="dk1"/>
              </a:solidFill>
            </a:endParaRPr>
          </a:p>
        </p:txBody>
      </p:sp>
      <p:cxnSp>
        <p:nvCxnSpPr>
          <p:cNvPr id="286" name="Google Shape;286;p30"/>
          <p:cNvCxnSpPr>
            <a:stCxn id="287" idx="3"/>
            <a:endCxn id="288" idx="1"/>
          </p:cNvCxnSpPr>
          <p:nvPr/>
        </p:nvCxnSpPr>
        <p:spPr>
          <a:xfrm>
            <a:off x="6363650" y="1771275"/>
            <a:ext cx="534900" cy="0"/>
          </a:xfrm>
          <a:prstGeom prst="straightConnector1">
            <a:avLst/>
          </a:prstGeom>
          <a:noFill/>
          <a:ln cap="flat" cmpd="sng" w="9525">
            <a:solidFill>
              <a:schemeClr val="dk2"/>
            </a:solidFill>
            <a:prstDash val="solid"/>
            <a:round/>
            <a:headEnd len="med" w="med" type="none"/>
            <a:tailEnd len="med" w="med" type="triangle"/>
          </a:ln>
        </p:spPr>
      </p:cxnSp>
      <p:sp>
        <p:nvSpPr>
          <p:cNvPr id="288" name="Google Shape;288;p30"/>
          <p:cNvSpPr txBox="1"/>
          <p:nvPr/>
        </p:nvSpPr>
        <p:spPr>
          <a:xfrm>
            <a:off x="6898675" y="1555738"/>
            <a:ext cx="195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buttons </a:t>
            </a:r>
            <a:r>
              <a:rPr lang="en-GB" sz="800">
                <a:solidFill>
                  <a:schemeClr val="dk1"/>
                </a:solidFill>
              </a:rPr>
              <a:t>redirect</a:t>
            </a:r>
            <a:r>
              <a:rPr lang="en-GB" sz="800">
                <a:solidFill>
                  <a:schemeClr val="dk1"/>
                </a:solidFill>
              </a:rPr>
              <a:t> users to the different lists.</a:t>
            </a:r>
            <a:endParaRPr sz="800">
              <a:solidFill>
                <a:schemeClr val="dk1"/>
              </a:solidFill>
            </a:endParaRPr>
          </a:p>
        </p:txBody>
      </p:sp>
      <p:sp>
        <p:nvSpPr>
          <p:cNvPr id="289" name="Google Shape;289;p30"/>
          <p:cNvSpPr/>
          <p:nvPr/>
        </p:nvSpPr>
        <p:spPr>
          <a:xfrm>
            <a:off x="2402775" y="2027925"/>
            <a:ext cx="4002300" cy="28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30"/>
          <p:cNvCxnSpPr>
            <a:stCxn id="289" idx="3"/>
            <a:endCxn id="291" idx="1"/>
          </p:cNvCxnSpPr>
          <p:nvPr/>
        </p:nvCxnSpPr>
        <p:spPr>
          <a:xfrm flipH="1" rot="10800000">
            <a:off x="6405075" y="3450525"/>
            <a:ext cx="493500" cy="3600"/>
          </a:xfrm>
          <a:prstGeom prst="straightConnector1">
            <a:avLst/>
          </a:prstGeom>
          <a:noFill/>
          <a:ln cap="flat" cmpd="sng" w="9525">
            <a:solidFill>
              <a:schemeClr val="dk2"/>
            </a:solidFill>
            <a:prstDash val="solid"/>
            <a:round/>
            <a:headEnd len="med" w="med" type="none"/>
            <a:tailEnd len="med" w="med" type="triangle"/>
          </a:ln>
        </p:spPr>
      </p:cxnSp>
      <p:sp>
        <p:nvSpPr>
          <p:cNvPr id="291" name="Google Shape;291;p30"/>
          <p:cNvSpPr txBox="1"/>
          <p:nvPr/>
        </p:nvSpPr>
        <p:spPr>
          <a:xfrm>
            <a:off x="6898675" y="3173475"/>
            <a:ext cx="195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users are able to do a manual search and take or upload a picture similar to the entry vehicle screening.</a:t>
            </a:r>
            <a:endParaRPr sz="800">
              <a:solidFill>
                <a:schemeClr val="dk1"/>
              </a:solidFill>
            </a:endParaRPr>
          </a:p>
        </p:txBody>
      </p:sp>
      <p:pic>
        <p:nvPicPr>
          <p:cNvPr id="292" name="Google Shape;292;p30"/>
          <p:cNvPicPr preferRelativeResize="0"/>
          <p:nvPr/>
        </p:nvPicPr>
        <p:blipFill>
          <a:blip r:embed="rId4">
            <a:alphaModFix/>
          </a:blip>
          <a:stretch>
            <a:fillRect/>
          </a:stretch>
        </p:blipFill>
        <p:spPr>
          <a:xfrm>
            <a:off x="2438275" y="1571175"/>
            <a:ext cx="1056300" cy="400200"/>
          </a:xfrm>
          <a:prstGeom prst="rect">
            <a:avLst/>
          </a:prstGeom>
          <a:noFill/>
          <a:ln>
            <a:noFill/>
          </a:ln>
        </p:spPr>
      </p:pic>
      <p:pic>
        <p:nvPicPr>
          <p:cNvPr id="293" name="Google Shape;293;p30"/>
          <p:cNvPicPr preferRelativeResize="0"/>
          <p:nvPr/>
        </p:nvPicPr>
        <p:blipFill>
          <a:blip r:embed="rId5">
            <a:alphaModFix/>
          </a:blip>
          <a:stretch>
            <a:fillRect/>
          </a:stretch>
        </p:blipFill>
        <p:spPr>
          <a:xfrm>
            <a:off x="2402775" y="1548375"/>
            <a:ext cx="4002299" cy="445800"/>
          </a:xfrm>
          <a:prstGeom prst="rect">
            <a:avLst/>
          </a:prstGeom>
          <a:noFill/>
          <a:ln>
            <a:noFill/>
          </a:ln>
        </p:spPr>
      </p:pic>
      <p:grpSp>
        <p:nvGrpSpPr>
          <p:cNvPr id="294" name="Google Shape;294;p30"/>
          <p:cNvGrpSpPr/>
          <p:nvPr/>
        </p:nvGrpSpPr>
        <p:grpSpPr>
          <a:xfrm>
            <a:off x="2823450" y="1613594"/>
            <a:ext cx="3283325" cy="315375"/>
            <a:chOff x="3052050" y="1613594"/>
            <a:chExt cx="3283325" cy="315375"/>
          </a:xfrm>
        </p:grpSpPr>
        <p:pic>
          <p:nvPicPr>
            <p:cNvPr id="295" name="Google Shape;295;p30"/>
            <p:cNvPicPr preferRelativeResize="0"/>
            <p:nvPr/>
          </p:nvPicPr>
          <p:blipFill rotWithShape="1">
            <a:blip r:embed="rId6">
              <a:alphaModFix/>
            </a:blip>
            <a:srcRect b="18565" l="68742" r="2485" t="12057"/>
            <a:stretch/>
          </p:blipFill>
          <p:spPr>
            <a:xfrm>
              <a:off x="5401975" y="1613594"/>
              <a:ext cx="933400" cy="315375"/>
            </a:xfrm>
            <a:prstGeom prst="rect">
              <a:avLst/>
            </a:prstGeom>
            <a:noFill/>
            <a:ln>
              <a:noFill/>
            </a:ln>
          </p:spPr>
        </p:pic>
        <p:pic>
          <p:nvPicPr>
            <p:cNvPr id="296" name="Google Shape;296;p30"/>
            <p:cNvPicPr preferRelativeResize="0"/>
            <p:nvPr/>
          </p:nvPicPr>
          <p:blipFill rotWithShape="1">
            <a:blip r:embed="rId6">
              <a:alphaModFix/>
            </a:blip>
            <a:srcRect b="18565" l="1493" r="69734" t="12057"/>
            <a:stretch/>
          </p:blipFill>
          <p:spPr>
            <a:xfrm>
              <a:off x="3052050" y="1613595"/>
              <a:ext cx="933400" cy="315373"/>
            </a:xfrm>
            <a:prstGeom prst="rect">
              <a:avLst/>
            </a:prstGeom>
            <a:noFill/>
            <a:ln>
              <a:noFill/>
            </a:ln>
          </p:spPr>
        </p:pic>
        <p:pic>
          <p:nvPicPr>
            <p:cNvPr id="297" name="Google Shape;297;p30"/>
            <p:cNvPicPr preferRelativeResize="0"/>
            <p:nvPr/>
          </p:nvPicPr>
          <p:blipFill rotWithShape="1">
            <a:blip r:embed="rId6">
              <a:alphaModFix/>
            </a:blip>
            <a:srcRect b="21333" l="35596" r="35631" t="9289"/>
            <a:stretch/>
          </p:blipFill>
          <p:spPr>
            <a:xfrm>
              <a:off x="4227013" y="1613595"/>
              <a:ext cx="933400" cy="315373"/>
            </a:xfrm>
            <a:prstGeom prst="rect">
              <a:avLst/>
            </a:prstGeom>
            <a:noFill/>
            <a:ln>
              <a:noFill/>
            </a:ln>
          </p:spPr>
        </p:pic>
      </p:grpSp>
      <p:sp>
        <p:nvSpPr>
          <p:cNvPr id="287" name="Google Shape;287;p30"/>
          <p:cNvSpPr/>
          <p:nvPr/>
        </p:nvSpPr>
        <p:spPr>
          <a:xfrm>
            <a:off x="2540150" y="1584825"/>
            <a:ext cx="3823500" cy="37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grpSp>
        <p:nvGrpSpPr>
          <p:cNvPr id="302" name="Google Shape;302;p31"/>
          <p:cNvGrpSpPr/>
          <p:nvPr/>
        </p:nvGrpSpPr>
        <p:grpSpPr>
          <a:xfrm>
            <a:off x="2326225" y="1612025"/>
            <a:ext cx="4585425" cy="2610335"/>
            <a:chOff x="2326225" y="1612025"/>
            <a:chExt cx="4585425" cy="2610335"/>
          </a:xfrm>
        </p:grpSpPr>
        <p:pic>
          <p:nvPicPr>
            <p:cNvPr id="303" name="Google Shape;303;p31"/>
            <p:cNvPicPr preferRelativeResize="0"/>
            <p:nvPr/>
          </p:nvPicPr>
          <p:blipFill>
            <a:blip r:embed="rId3">
              <a:alphaModFix/>
            </a:blip>
            <a:stretch>
              <a:fillRect/>
            </a:stretch>
          </p:blipFill>
          <p:spPr>
            <a:xfrm>
              <a:off x="2329825" y="1612025"/>
              <a:ext cx="4569574" cy="2610335"/>
            </a:xfrm>
            <a:prstGeom prst="rect">
              <a:avLst/>
            </a:prstGeom>
            <a:noFill/>
            <a:ln>
              <a:noFill/>
            </a:ln>
          </p:spPr>
        </p:pic>
        <p:pic>
          <p:nvPicPr>
            <p:cNvPr id="304" name="Google Shape;304;p31"/>
            <p:cNvPicPr preferRelativeResize="0"/>
            <p:nvPr/>
          </p:nvPicPr>
          <p:blipFill>
            <a:blip r:embed="rId4">
              <a:alphaModFix/>
            </a:blip>
            <a:stretch>
              <a:fillRect/>
            </a:stretch>
          </p:blipFill>
          <p:spPr>
            <a:xfrm>
              <a:off x="2331725" y="2203550"/>
              <a:ext cx="4548787" cy="505225"/>
            </a:xfrm>
            <a:prstGeom prst="rect">
              <a:avLst/>
            </a:prstGeom>
            <a:noFill/>
            <a:ln>
              <a:noFill/>
            </a:ln>
          </p:spPr>
        </p:pic>
        <p:sp>
          <p:nvSpPr>
            <p:cNvPr id="305" name="Google Shape;305;p31"/>
            <p:cNvSpPr/>
            <p:nvPr/>
          </p:nvSpPr>
          <p:spPr>
            <a:xfrm>
              <a:off x="5781900" y="2919075"/>
              <a:ext cx="1113900" cy="2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2329825" y="2894150"/>
              <a:ext cx="820500" cy="2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6065350" y="3760325"/>
              <a:ext cx="8463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2326225" y="3390950"/>
              <a:ext cx="4569600" cy="40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6065350" y="3164503"/>
              <a:ext cx="846300" cy="5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4122050" y="3187600"/>
              <a:ext cx="900000" cy="55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5117575" y="3187600"/>
              <a:ext cx="900000" cy="55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2326225" y="3161725"/>
              <a:ext cx="4569600" cy="189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1"/>
            <p:cNvGrpSpPr/>
            <p:nvPr/>
          </p:nvGrpSpPr>
          <p:grpSpPr>
            <a:xfrm>
              <a:off x="2683712" y="2281588"/>
              <a:ext cx="3776550" cy="225300"/>
              <a:chOff x="2726338" y="2343513"/>
              <a:chExt cx="3776550" cy="225300"/>
            </a:xfrm>
          </p:grpSpPr>
          <p:pic>
            <p:nvPicPr>
              <p:cNvPr id="314" name="Google Shape;314;p31"/>
              <p:cNvPicPr preferRelativeResize="0"/>
              <p:nvPr/>
            </p:nvPicPr>
            <p:blipFill rotWithShape="1">
              <a:blip r:embed="rId5">
                <a:alphaModFix/>
              </a:blip>
              <a:srcRect b="21521" l="69513" r="1310" t="18091"/>
              <a:stretch/>
            </p:blipFill>
            <p:spPr>
              <a:xfrm>
                <a:off x="5325388" y="2343513"/>
                <a:ext cx="1177500" cy="225300"/>
              </a:xfrm>
              <a:prstGeom prst="rect">
                <a:avLst/>
              </a:prstGeom>
              <a:noFill/>
              <a:ln>
                <a:noFill/>
              </a:ln>
            </p:spPr>
          </p:pic>
          <p:pic>
            <p:nvPicPr>
              <p:cNvPr id="315" name="Google Shape;315;p31"/>
              <p:cNvPicPr preferRelativeResize="0"/>
              <p:nvPr/>
            </p:nvPicPr>
            <p:blipFill rotWithShape="1">
              <a:blip r:embed="rId5">
                <a:alphaModFix/>
              </a:blip>
              <a:srcRect b="18894" l="1873" r="68951" t="20718"/>
              <a:stretch/>
            </p:blipFill>
            <p:spPr>
              <a:xfrm>
                <a:off x="2726337" y="2343513"/>
                <a:ext cx="1177500" cy="225300"/>
              </a:xfrm>
              <a:prstGeom prst="rect">
                <a:avLst/>
              </a:prstGeom>
              <a:noFill/>
              <a:ln>
                <a:noFill/>
              </a:ln>
            </p:spPr>
          </p:pic>
          <p:pic>
            <p:nvPicPr>
              <p:cNvPr id="316" name="Google Shape;316;p31"/>
              <p:cNvPicPr preferRelativeResize="0"/>
              <p:nvPr/>
            </p:nvPicPr>
            <p:blipFill rotWithShape="1">
              <a:blip r:embed="rId5">
                <a:alphaModFix/>
              </a:blip>
              <a:srcRect b="18091" l="35650" r="35172" t="21521"/>
              <a:stretch/>
            </p:blipFill>
            <p:spPr>
              <a:xfrm>
                <a:off x="4025863" y="2343513"/>
                <a:ext cx="1177500" cy="225300"/>
              </a:xfrm>
              <a:prstGeom prst="rect">
                <a:avLst/>
              </a:prstGeom>
              <a:noFill/>
              <a:ln>
                <a:noFill/>
              </a:ln>
            </p:spPr>
          </p:pic>
        </p:grpSp>
      </p:grpSp>
      <p:sp>
        <p:nvSpPr>
          <p:cNvPr id="317" name="Google Shape;317;p31"/>
          <p:cNvSpPr txBox="1"/>
          <p:nvPr>
            <p:ph type="title"/>
          </p:nvPr>
        </p:nvSpPr>
        <p:spPr>
          <a:xfrm>
            <a:off x="311700" y="19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Tracking</a:t>
            </a:r>
            <a:endParaRPr/>
          </a:p>
        </p:txBody>
      </p:sp>
      <p:sp>
        <p:nvSpPr>
          <p:cNvPr id="318" name="Google Shape;318;p31"/>
          <p:cNvSpPr txBox="1"/>
          <p:nvPr/>
        </p:nvSpPr>
        <p:spPr>
          <a:xfrm>
            <a:off x="311700" y="770425"/>
            <a:ext cx="30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30 Minutes Grace Parking </a:t>
            </a:r>
            <a:r>
              <a:rPr lang="en-GB">
                <a:solidFill>
                  <a:schemeClr val="dk1"/>
                </a:solidFill>
              </a:rPr>
              <a:t>Function</a:t>
            </a:r>
            <a:endParaRPr>
              <a:solidFill>
                <a:schemeClr val="dk1"/>
              </a:solidFill>
            </a:endParaRPr>
          </a:p>
        </p:txBody>
      </p:sp>
      <p:sp>
        <p:nvSpPr>
          <p:cNvPr id="319" name="Google Shape;319;p31"/>
          <p:cNvSpPr txBox="1"/>
          <p:nvPr/>
        </p:nvSpPr>
        <p:spPr>
          <a:xfrm>
            <a:off x="7272300" y="226217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search through the list based on the keywords entered</a:t>
            </a:r>
            <a:endParaRPr sz="800">
              <a:solidFill>
                <a:schemeClr val="dk1"/>
              </a:solidFill>
            </a:endParaRPr>
          </a:p>
        </p:txBody>
      </p:sp>
      <p:sp>
        <p:nvSpPr>
          <p:cNvPr id="320" name="Google Shape;320;p31"/>
          <p:cNvSpPr txBox="1"/>
          <p:nvPr/>
        </p:nvSpPr>
        <p:spPr>
          <a:xfrm>
            <a:off x="77000" y="2023575"/>
            <a:ext cx="2048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change the number of entries they want to be shown on a page</a:t>
            </a:r>
            <a:endParaRPr sz="800">
              <a:solidFill>
                <a:schemeClr val="dk1"/>
              </a:solidFill>
            </a:endParaRPr>
          </a:p>
        </p:txBody>
      </p:sp>
      <p:sp>
        <p:nvSpPr>
          <p:cNvPr id="321" name="Google Shape;321;p31"/>
          <p:cNvSpPr txBox="1"/>
          <p:nvPr/>
        </p:nvSpPr>
        <p:spPr>
          <a:xfrm>
            <a:off x="7272300" y="3780100"/>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a:t>
            </a:r>
            <a:r>
              <a:rPr lang="en-GB" sz="800">
                <a:solidFill>
                  <a:schemeClr val="dk1"/>
                </a:solidFill>
              </a:rPr>
              <a:t>sers can navigate through pages by either clicking on “Previous”, “Next” or the number(s)</a:t>
            </a:r>
            <a:endParaRPr sz="800">
              <a:solidFill>
                <a:schemeClr val="dk1"/>
              </a:solidFill>
            </a:endParaRPr>
          </a:p>
        </p:txBody>
      </p:sp>
      <p:sp>
        <p:nvSpPr>
          <p:cNvPr id="322" name="Google Shape;322;p31"/>
          <p:cNvSpPr txBox="1"/>
          <p:nvPr/>
        </p:nvSpPr>
        <p:spPr>
          <a:xfrm>
            <a:off x="7272300" y="3016488"/>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Durations more than 30 minutes will automatically be transferred to warning list</a:t>
            </a:r>
            <a:endParaRPr sz="800">
              <a:solidFill>
                <a:schemeClr val="dk1"/>
              </a:solidFill>
            </a:endParaRPr>
          </a:p>
        </p:txBody>
      </p:sp>
      <p:sp>
        <p:nvSpPr>
          <p:cNvPr id="323" name="Google Shape;323;p31"/>
          <p:cNvSpPr txBox="1"/>
          <p:nvPr/>
        </p:nvSpPr>
        <p:spPr>
          <a:xfrm>
            <a:off x="206000" y="3707825"/>
            <a:ext cx="179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a:t>
            </a:r>
            <a:r>
              <a:rPr lang="en-GB" sz="800">
                <a:solidFill>
                  <a:schemeClr val="dk1"/>
                </a:solidFill>
              </a:rPr>
              <a:t>Car Plate</a:t>
            </a:r>
            <a:r>
              <a:rPr lang="en-GB" sz="800">
                <a:solidFill>
                  <a:schemeClr val="dk1"/>
                </a:solidFill>
              </a:rPr>
              <a:t> Number will be listed in the “30 Mins Grace Parking List” immediately </a:t>
            </a:r>
            <a:r>
              <a:rPr lang="en-GB" sz="800">
                <a:solidFill>
                  <a:schemeClr val="dk1"/>
                </a:solidFill>
              </a:rPr>
              <a:t>after</a:t>
            </a:r>
            <a:r>
              <a:rPr lang="en-GB" sz="800">
                <a:solidFill>
                  <a:schemeClr val="dk1"/>
                </a:solidFill>
              </a:rPr>
              <a:t> the Security Guard scans an illegally parked car</a:t>
            </a:r>
            <a:endParaRPr sz="800">
              <a:solidFill>
                <a:schemeClr val="dk1"/>
              </a:solidFill>
            </a:endParaRPr>
          </a:p>
        </p:txBody>
      </p:sp>
      <p:sp>
        <p:nvSpPr>
          <p:cNvPr id="324" name="Google Shape;324;p31"/>
          <p:cNvSpPr txBox="1"/>
          <p:nvPr/>
        </p:nvSpPr>
        <p:spPr>
          <a:xfrm>
            <a:off x="2213575" y="4372625"/>
            <a:ext cx="1917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“Initial Track Date Time” is inputted when the Security Guard scans the c</a:t>
            </a:r>
            <a:r>
              <a:rPr lang="en-GB" sz="800">
                <a:solidFill>
                  <a:schemeClr val="dk1"/>
                </a:solidFill>
              </a:rPr>
              <a:t>ar plate</a:t>
            </a:r>
            <a:r>
              <a:rPr lang="en-GB" sz="800">
                <a:solidFill>
                  <a:schemeClr val="dk1"/>
                </a:solidFill>
              </a:rPr>
              <a:t> for the first time on a particular day</a:t>
            </a:r>
            <a:endParaRPr sz="800">
              <a:solidFill>
                <a:schemeClr val="dk1"/>
              </a:solidFill>
            </a:endParaRPr>
          </a:p>
        </p:txBody>
      </p:sp>
      <p:sp>
        <p:nvSpPr>
          <p:cNvPr id="325" name="Google Shape;325;p31"/>
          <p:cNvSpPr txBox="1"/>
          <p:nvPr/>
        </p:nvSpPr>
        <p:spPr>
          <a:xfrm>
            <a:off x="4894150" y="4467150"/>
            <a:ext cx="2803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“Recent Track Date Time” will be inputted subsequently after the Security Guard scans the same c</a:t>
            </a:r>
            <a:r>
              <a:rPr lang="en-GB" sz="800">
                <a:solidFill>
                  <a:schemeClr val="dk1"/>
                </a:solidFill>
              </a:rPr>
              <a:t>ar plate</a:t>
            </a:r>
            <a:r>
              <a:rPr lang="en-GB" sz="800">
                <a:solidFill>
                  <a:schemeClr val="dk1"/>
                </a:solidFill>
              </a:rPr>
              <a:t> number for the second time </a:t>
            </a:r>
            <a:r>
              <a:rPr lang="en-GB" sz="800">
                <a:solidFill>
                  <a:schemeClr val="dk1"/>
                </a:solidFill>
              </a:rPr>
              <a:t>of the same day</a:t>
            </a:r>
            <a:endParaRPr sz="800">
              <a:solidFill>
                <a:schemeClr val="dk1"/>
              </a:solidFill>
            </a:endParaRPr>
          </a:p>
        </p:txBody>
      </p:sp>
      <p:sp>
        <p:nvSpPr>
          <p:cNvPr id="326" name="Google Shape;326;p31"/>
          <p:cNvSpPr txBox="1"/>
          <p:nvPr/>
        </p:nvSpPr>
        <p:spPr>
          <a:xfrm>
            <a:off x="311700" y="2919325"/>
            <a:ext cx="1378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a:t>
            </a:r>
            <a:r>
              <a:rPr lang="en-GB" sz="800">
                <a:solidFill>
                  <a:schemeClr val="dk1"/>
                </a:solidFill>
              </a:rPr>
              <a:t> </a:t>
            </a:r>
            <a:r>
              <a:rPr lang="en-GB" sz="800">
                <a:solidFill>
                  <a:schemeClr val="dk1"/>
                </a:solidFill>
              </a:rPr>
              <a:t>are able to filter through the list by Descending or Ascending order using the arrows</a:t>
            </a:r>
            <a:endParaRPr sz="800">
              <a:solidFill>
                <a:schemeClr val="dk1"/>
              </a:solidFill>
            </a:endParaRPr>
          </a:p>
        </p:txBody>
      </p:sp>
      <p:cxnSp>
        <p:nvCxnSpPr>
          <p:cNvPr id="327" name="Google Shape;327;p31"/>
          <p:cNvCxnSpPr>
            <a:stCxn id="307" idx="3"/>
            <a:endCxn id="321" idx="1"/>
          </p:cNvCxnSpPr>
          <p:nvPr/>
        </p:nvCxnSpPr>
        <p:spPr>
          <a:xfrm>
            <a:off x="6911650" y="3893825"/>
            <a:ext cx="360600" cy="163200"/>
          </a:xfrm>
          <a:prstGeom prst="straightConnector1">
            <a:avLst/>
          </a:prstGeom>
          <a:noFill/>
          <a:ln cap="flat" cmpd="sng" w="9525">
            <a:solidFill>
              <a:schemeClr val="dk2"/>
            </a:solidFill>
            <a:prstDash val="solid"/>
            <a:round/>
            <a:headEnd len="med" w="med" type="none"/>
            <a:tailEnd len="med" w="med" type="triangle"/>
          </a:ln>
        </p:spPr>
      </p:cxnSp>
      <p:sp>
        <p:nvSpPr>
          <p:cNvPr id="328" name="Google Shape;328;p31"/>
          <p:cNvSpPr txBox="1"/>
          <p:nvPr/>
        </p:nvSpPr>
        <p:spPr>
          <a:xfrm>
            <a:off x="7191000" y="1553325"/>
            <a:ext cx="195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a:t>
            </a:r>
            <a:r>
              <a:rPr lang="en-GB" sz="800">
                <a:solidFill>
                  <a:schemeClr val="dk1"/>
                </a:solidFill>
              </a:rPr>
              <a:t>click on the buttons to display the different lists</a:t>
            </a:r>
            <a:endParaRPr sz="800">
              <a:solidFill>
                <a:schemeClr val="dk1"/>
              </a:solidFill>
            </a:endParaRPr>
          </a:p>
        </p:txBody>
      </p:sp>
      <p:cxnSp>
        <p:nvCxnSpPr>
          <p:cNvPr id="329" name="Google Shape;329;p31"/>
          <p:cNvCxnSpPr>
            <a:endCxn id="328" idx="1"/>
          </p:cNvCxnSpPr>
          <p:nvPr/>
        </p:nvCxnSpPr>
        <p:spPr>
          <a:xfrm flipH="1" rot="10800000">
            <a:off x="6569700" y="1768875"/>
            <a:ext cx="621300" cy="602700"/>
          </a:xfrm>
          <a:prstGeom prst="straightConnector1">
            <a:avLst/>
          </a:prstGeom>
          <a:noFill/>
          <a:ln cap="flat" cmpd="sng" w="9525">
            <a:solidFill>
              <a:schemeClr val="dk2"/>
            </a:solidFill>
            <a:prstDash val="solid"/>
            <a:round/>
            <a:headEnd len="med" w="med" type="none"/>
            <a:tailEnd len="med" w="med" type="triangle"/>
          </a:ln>
        </p:spPr>
      </p:cxnSp>
      <p:cxnSp>
        <p:nvCxnSpPr>
          <p:cNvPr id="330" name="Google Shape;330;p31"/>
          <p:cNvCxnSpPr>
            <a:stCxn id="305" idx="0"/>
            <a:endCxn id="319" idx="1"/>
          </p:cNvCxnSpPr>
          <p:nvPr/>
        </p:nvCxnSpPr>
        <p:spPr>
          <a:xfrm flipH="1" rot="10800000">
            <a:off x="6338850" y="2477775"/>
            <a:ext cx="933600" cy="441300"/>
          </a:xfrm>
          <a:prstGeom prst="straightConnector1">
            <a:avLst/>
          </a:prstGeom>
          <a:noFill/>
          <a:ln cap="flat" cmpd="sng" w="9525">
            <a:solidFill>
              <a:schemeClr val="dk2"/>
            </a:solidFill>
            <a:prstDash val="solid"/>
            <a:round/>
            <a:headEnd len="med" w="med" type="none"/>
            <a:tailEnd len="med" w="med" type="triangle"/>
          </a:ln>
        </p:spPr>
      </p:cxnSp>
      <p:cxnSp>
        <p:nvCxnSpPr>
          <p:cNvPr id="331" name="Google Shape;331;p31"/>
          <p:cNvCxnSpPr>
            <a:stCxn id="306" idx="0"/>
            <a:endCxn id="320" idx="3"/>
          </p:cNvCxnSpPr>
          <p:nvPr/>
        </p:nvCxnSpPr>
        <p:spPr>
          <a:xfrm rot="10800000">
            <a:off x="2125375" y="2239250"/>
            <a:ext cx="614700" cy="654900"/>
          </a:xfrm>
          <a:prstGeom prst="straightConnector1">
            <a:avLst/>
          </a:prstGeom>
          <a:noFill/>
          <a:ln cap="flat" cmpd="sng" w="9525">
            <a:solidFill>
              <a:schemeClr val="dk2"/>
            </a:solidFill>
            <a:prstDash val="solid"/>
            <a:round/>
            <a:headEnd len="med" w="med" type="none"/>
            <a:tailEnd len="med" w="med" type="triangle"/>
          </a:ln>
        </p:spPr>
      </p:cxnSp>
      <p:cxnSp>
        <p:nvCxnSpPr>
          <p:cNvPr id="332" name="Google Shape;332;p31"/>
          <p:cNvCxnSpPr>
            <a:stCxn id="308" idx="1"/>
            <a:endCxn id="323" idx="3"/>
          </p:cNvCxnSpPr>
          <p:nvPr/>
        </p:nvCxnSpPr>
        <p:spPr>
          <a:xfrm flipH="1">
            <a:off x="1996525" y="3591050"/>
            <a:ext cx="329700" cy="455400"/>
          </a:xfrm>
          <a:prstGeom prst="straightConnector1">
            <a:avLst/>
          </a:prstGeom>
          <a:noFill/>
          <a:ln cap="flat" cmpd="sng" w="9525">
            <a:solidFill>
              <a:schemeClr val="dk2"/>
            </a:solidFill>
            <a:prstDash val="solid"/>
            <a:round/>
            <a:headEnd len="med" w="med" type="none"/>
            <a:tailEnd len="med" w="med" type="triangle"/>
          </a:ln>
        </p:spPr>
      </p:cxnSp>
      <p:cxnSp>
        <p:nvCxnSpPr>
          <p:cNvPr id="333" name="Google Shape;333;p31"/>
          <p:cNvCxnSpPr>
            <a:stCxn id="309" idx="3"/>
            <a:endCxn id="322" idx="1"/>
          </p:cNvCxnSpPr>
          <p:nvPr/>
        </p:nvCxnSpPr>
        <p:spPr>
          <a:xfrm flipH="1" rot="10800000">
            <a:off x="6911650" y="3293653"/>
            <a:ext cx="360600" cy="15720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p31"/>
          <p:cNvCxnSpPr>
            <a:stCxn id="310" idx="2"/>
            <a:endCxn id="324" idx="0"/>
          </p:cNvCxnSpPr>
          <p:nvPr/>
        </p:nvCxnSpPr>
        <p:spPr>
          <a:xfrm flipH="1">
            <a:off x="3172250" y="3741700"/>
            <a:ext cx="1399800" cy="630900"/>
          </a:xfrm>
          <a:prstGeom prst="straightConnector1">
            <a:avLst/>
          </a:prstGeom>
          <a:noFill/>
          <a:ln cap="flat" cmpd="sng" w="9525">
            <a:solidFill>
              <a:schemeClr val="dk2"/>
            </a:solidFill>
            <a:prstDash val="solid"/>
            <a:round/>
            <a:headEnd len="med" w="med" type="none"/>
            <a:tailEnd len="med" w="med" type="triangle"/>
          </a:ln>
        </p:spPr>
      </p:cxnSp>
      <p:cxnSp>
        <p:nvCxnSpPr>
          <p:cNvPr id="335" name="Google Shape;335;p31"/>
          <p:cNvCxnSpPr>
            <a:stCxn id="311" idx="2"/>
            <a:endCxn id="325" idx="0"/>
          </p:cNvCxnSpPr>
          <p:nvPr/>
        </p:nvCxnSpPr>
        <p:spPr>
          <a:xfrm>
            <a:off x="5567575" y="3741700"/>
            <a:ext cx="728400" cy="725400"/>
          </a:xfrm>
          <a:prstGeom prst="straightConnector1">
            <a:avLst/>
          </a:prstGeom>
          <a:noFill/>
          <a:ln cap="flat" cmpd="sng" w="9525">
            <a:solidFill>
              <a:schemeClr val="dk2"/>
            </a:solidFill>
            <a:prstDash val="solid"/>
            <a:round/>
            <a:headEnd len="med" w="med" type="none"/>
            <a:tailEnd len="med" w="med" type="triangle"/>
          </a:ln>
        </p:spPr>
      </p:cxnSp>
      <p:cxnSp>
        <p:nvCxnSpPr>
          <p:cNvPr id="336" name="Google Shape;336;p31"/>
          <p:cNvCxnSpPr>
            <a:stCxn id="312" idx="1"/>
            <a:endCxn id="326" idx="3"/>
          </p:cNvCxnSpPr>
          <p:nvPr/>
        </p:nvCxnSpPr>
        <p:spPr>
          <a:xfrm flipH="1">
            <a:off x="1689925" y="3256375"/>
            <a:ext cx="636300" cy="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20"/>
              <a:t>Table of </a:t>
            </a:r>
            <a:r>
              <a:rPr lang="en-GB" sz="3020"/>
              <a:t>Contents</a:t>
            </a:r>
            <a:endParaRPr sz="3020"/>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solidFill>
                  <a:schemeClr val="dk1"/>
                </a:solidFill>
              </a:rPr>
              <a:t>User Manual Guide for :</a:t>
            </a:r>
            <a:endParaRPr sz="2000">
              <a:solidFill>
                <a:schemeClr val="dk1"/>
              </a:solidFill>
            </a:endParaRPr>
          </a:p>
          <a:p>
            <a:pPr indent="-355600" lvl="0" marL="457200" rtl="0" algn="l">
              <a:spcBef>
                <a:spcPts val="1200"/>
              </a:spcBef>
              <a:spcAft>
                <a:spcPts val="0"/>
              </a:spcAft>
              <a:buClr>
                <a:schemeClr val="dk1"/>
              </a:buClr>
              <a:buSzPts val="2000"/>
              <a:buChar char="●"/>
            </a:pPr>
            <a:r>
              <a:rPr lang="en-GB" sz="2000">
                <a:solidFill>
                  <a:schemeClr val="dk1"/>
                </a:solidFill>
              </a:rPr>
              <a:t>Public Users</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User (Security Guard)</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Admin (Estate Officer)</a:t>
            </a:r>
            <a:endParaRPr sz="2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2"/>
          <p:cNvPicPr preferRelativeResize="0"/>
          <p:nvPr/>
        </p:nvPicPr>
        <p:blipFill>
          <a:blip r:embed="rId3">
            <a:alphaModFix/>
          </a:blip>
          <a:stretch>
            <a:fillRect/>
          </a:stretch>
        </p:blipFill>
        <p:spPr>
          <a:xfrm>
            <a:off x="4304000" y="1832018"/>
            <a:ext cx="4705351" cy="905632"/>
          </a:xfrm>
          <a:prstGeom prst="rect">
            <a:avLst/>
          </a:prstGeom>
          <a:noFill/>
          <a:ln>
            <a:noFill/>
          </a:ln>
        </p:spPr>
      </p:pic>
      <p:pic>
        <p:nvPicPr>
          <p:cNvPr id="342" name="Google Shape;342;p32"/>
          <p:cNvPicPr preferRelativeResize="0"/>
          <p:nvPr/>
        </p:nvPicPr>
        <p:blipFill>
          <a:blip r:embed="rId4">
            <a:alphaModFix/>
          </a:blip>
          <a:stretch>
            <a:fillRect/>
          </a:stretch>
        </p:blipFill>
        <p:spPr>
          <a:xfrm>
            <a:off x="242475" y="1666525"/>
            <a:ext cx="3886875" cy="2075976"/>
          </a:xfrm>
          <a:prstGeom prst="rect">
            <a:avLst/>
          </a:prstGeom>
          <a:noFill/>
          <a:ln>
            <a:noFill/>
          </a:ln>
        </p:spPr>
      </p:pic>
      <p:sp>
        <p:nvSpPr>
          <p:cNvPr id="343" name="Google Shape;343;p32"/>
          <p:cNvSpPr txBox="1"/>
          <p:nvPr>
            <p:ph type="title"/>
          </p:nvPr>
        </p:nvSpPr>
        <p:spPr>
          <a:xfrm>
            <a:off x="311700" y="19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Tracking (Cont)</a:t>
            </a:r>
            <a:endParaRPr/>
          </a:p>
        </p:txBody>
      </p:sp>
      <p:sp>
        <p:nvSpPr>
          <p:cNvPr id="344" name="Google Shape;344;p32"/>
          <p:cNvSpPr txBox="1"/>
          <p:nvPr/>
        </p:nvSpPr>
        <p:spPr>
          <a:xfrm>
            <a:off x="311700" y="770425"/>
            <a:ext cx="30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30 Minutes Grace Parking Function</a:t>
            </a:r>
            <a:endParaRPr>
              <a:solidFill>
                <a:schemeClr val="dk1"/>
              </a:solidFill>
            </a:endParaRPr>
          </a:p>
        </p:txBody>
      </p:sp>
      <p:sp>
        <p:nvSpPr>
          <p:cNvPr id="345" name="Google Shape;345;p32"/>
          <p:cNvSpPr/>
          <p:nvPr/>
        </p:nvSpPr>
        <p:spPr>
          <a:xfrm>
            <a:off x="7130975" y="2293000"/>
            <a:ext cx="8463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32"/>
          <p:cNvCxnSpPr>
            <a:stCxn id="345" idx="2"/>
            <a:endCxn id="347" idx="0"/>
          </p:cNvCxnSpPr>
          <p:nvPr/>
        </p:nvCxnSpPr>
        <p:spPr>
          <a:xfrm flipH="1">
            <a:off x="5932025" y="2560000"/>
            <a:ext cx="1622100" cy="915000"/>
          </a:xfrm>
          <a:prstGeom prst="straightConnector1">
            <a:avLst/>
          </a:prstGeom>
          <a:noFill/>
          <a:ln cap="flat" cmpd="sng" w="9525">
            <a:solidFill>
              <a:schemeClr val="dk2"/>
            </a:solidFill>
            <a:prstDash val="solid"/>
            <a:round/>
            <a:headEnd len="med" w="med" type="none"/>
            <a:tailEnd len="med" w="med" type="triangle"/>
          </a:ln>
        </p:spPr>
      </p:cxnSp>
      <p:sp>
        <p:nvSpPr>
          <p:cNvPr id="348" name="Google Shape;348;p32"/>
          <p:cNvSpPr/>
          <p:nvPr/>
        </p:nvSpPr>
        <p:spPr>
          <a:xfrm>
            <a:off x="242475" y="3341825"/>
            <a:ext cx="3886800" cy="21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8093050" y="2286450"/>
            <a:ext cx="5907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977175" y="3309000"/>
            <a:ext cx="5421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32"/>
          <p:cNvCxnSpPr>
            <a:stCxn id="350" idx="2"/>
          </p:cNvCxnSpPr>
          <p:nvPr/>
        </p:nvCxnSpPr>
        <p:spPr>
          <a:xfrm>
            <a:off x="1248225" y="3576000"/>
            <a:ext cx="76800" cy="525900"/>
          </a:xfrm>
          <a:prstGeom prst="straightConnector1">
            <a:avLst/>
          </a:prstGeom>
          <a:noFill/>
          <a:ln cap="flat" cmpd="sng" w="9525">
            <a:solidFill>
              <a:schemeClr val="dk2"/>
            </a:solidFill>
            <a:prstDash val="solid"/>
            <a:round/>
            <a:headEnd len="med" w="med" type="none"/>
            <a:tailEnd len="med" w="med" type="triangle"/>
          </a:ln>
        </p:spPr>
      </p:cxnSp>
      <p:sp>
        <p:nvSpPr>
          <p:cNvPr id="352" name="Google Shape;352;p32"/>
          <p:cNvSpPr/>
          <p:nvPr/>
        </p:nvSpPr>
        <p:spPr>
          <a:xfrm>
            <a:off x="1723625" y="3300275"/>
            <a:ext cx="767700" cy="29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32"/>
          <p:cNvCxnSpPr>
            <a:stCxn id="352" idx="2"/>
          </p:cNvCxnSpPr>
          <p:nvPr/>
        </p:nvCxnSpPr>
        <p:spPr>
          <a:xfrm flipH="1">
            <a:off x="2031875" y="3595475"/>
            <a:ext cx="75600" cy="512100"/>
          </a:xfrm>
          <a:prstGeom prst="straightConnector1">
            <a:avLst/>
          </a:prstGeom>
          <a:noFill/>
          <a:ln cap="flat" cmpd="sng" w="9525">
            <a:solidFill>
              <a:schemeClr val="dk2"/>
            </a:solidFill>
            <a:prstDash val="solid"/>
            <a:round/>
            <a:headEnd len="med" w="med" type="none"/>
            <a:tailEnd len="med" w="med" type="triangle"/>
          </a:ln>
        </p:spPr>
      </p:cxnSp>
      <p:sp>
        <p:nvSpPr>
          <p:cNvPr id="354" name="Google Shape;354;p32"/>
          <p:cNvSpPr txBox="1"/>
          <p:nvPr/>
        </p:nvSpPr>
        <p:spPr>
          <a:xfrm>
            <a:off x="935225" y="4070875"/>
            <a:ext cx="1917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When the user first scans the car plate, it will display the carplate number with the initial date and time the car parked illegally in school.</a:t>
            </a:r>
            <a:endParaRPr sz="800">
              <a:solidFill>
                <a:schemeClr val="dk1"/>
              </a:solidFill>
            </a:endParaRPr>
          </a:p>
        </p:txBody>
      </p:sp>
      <p:cxnSp>
        <p:nvCxnSpPr>
          <p:cNvPr id="355" name="Google Shape;355;p32"/>
          <p:cNvCxnSpPr/>
          <p:nvPr/>
        </p:nvCxnSpPr>
        <p:spPr>
          <a:xfrm flipH="1" rot="10800000">
            <a:off x="4129275" y="2760275"/>
            <a:ext cx="391200" cy="459000"/>
          </a:xfrm>
          <a:prstGeom prst="straightConnector1">
            <a:avLst/>
          </a:prstGeom>
          <a:noFill/>
          <a:ln cap="flat" cmpd="sng" w="9525">
            <a:solidFill>
              <a:schemeClr val="dk2"/>
            </a:solidFill>
            <a:prstDash val="solid"/>
            <a:round/>
            <a:headEnd len="med" w="med" type="none"/>
            <a:tailEnd len="med" w="med" type="triangle"/>
          </a:ln>
        </p:spPr>
      </p:cxnSp>
      <p:sp>
        <p:nvSpPr>
          <p:cNvPr id="347" name="Google Shape;347;p32"/>
          <p:cNvSpPr txBox="1"/>
          <p:nvPr/>
        </p:nvSpPr>
        <p:spPr>
          <a:xfrm>
            <a:off x="4973263" y="3474900"/>
            <a:ext cx="191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When the user scans a certain car for the second time, it will be displayed under the “Recent Track DateTime”.</a:t>
            </a:r>
            <a:endParaRPr sz="800">
              <a:solidFill>
                <a:schemeClr val="dk1"/>
              </a:solidFill>
            </a:endParaRPr>
          </a:p>
        </p:txBody>
      </p:sp>
      <p:cxnSp>
        <p:nvCxnSpPr>
          <p:cNvPr id="356" name="Google Shape;356;p32"/>
          <p:cNvCxnSpPr>
            <a:stCxn id="349" idx="2"/>
            <a:endCxn id="357" idx="0"/>
          </p:cNvCxnSpPr>
          <p:nvPr/>
        </p:nvCxnSpPr>
        <p:spPr>
          <a:xfrm flipH="1">
            <a:off x="8102500" y="2553450"/>
            <a:ext cx="285900" cy="972300"/>
          </a:xfrm>
          <a:prstGeom prst="straightConnector1">
            <a:avLst/>
          </a:prstGeom>
          <a:noFill/>
          <a:ln cap="flat" cmpd="sng" w="9525">
            <a:solidFill>
              <a:schemeClr val="dk2"/>
            </a:solidFill>
            <a:prstDash val="solid"/>
            <a:round/>
            <a:headEnd len="med" w="med" type="none"/>
            <a:tailEnd len="med" w="med" type="triangle"/>
          </a:ln>
        </p:spPr>
      </p:cxnSp>
      <p:sp>
        <p:nvSpPr>
          <p:cNvPr id="357" name="Google Shape;357;p32"/>
          <p:cNvSpPr txBox="1"/>
          <p:nvPr/>
        </p:nvSpPr>
        <p:spPr>
          <a:xfrm>
            <a:off x="7143975" y="3525800"/>
            <a:ext cx="1917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This column will show the duration that the car has </a:t>
            </a:r>
            <a:r>
              <a:rPr lang="en-GB" sz="800">
                <a:solidFill>
                  <a:schemeClr val="dk1"/>
                </a:solidFill>
              </a:rPr>
              <a:t>illegally </a:t>
            </a:r>
            <a:r>
              <a:rPr lang="en-GB" sz="800">
                <a:solidFill>
                  <a:schemeClr val="dk1"/>
                </a:solidFill>
              </a:rPr>
              <a:t>parked for. The car plate will be transferred to the warning list when the duration exceeds the 30 Minutes Grace Period</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358" name="Google Shape;358;p32"/>
          <p:cNvSpPr txBox="1"/>
          <p:nvPr/>
        </p:nvSpPr>
        <p:spPr>
          <a:xfrm>
            <a:off x="242475" y="1358725"/>
            <a:ext cx="1917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solidFill>
                  <a:schemeClr val="dk1"/>
                </a:solidFill>
              </a:rPr>
              <a:t>1st scanned “B2228HM</a:t>
            </a:r>
            <a:endParaRPr i="1" sz="800">
              <a:solidFill>
                <a:schemeClr val="dk1"/>
              </a:solidFill>
            </a:endParaRPr>
          </a:p>
        </p:txBody>
      </p:sp>
      <p:sp>
        <p:nvSpPr>
          <p:cNvPr id="359" name="Google Shape;359;p32"/>
          <p:cNvSpPr txBox="1"/>
          <p:nvPr/>
        </p:nvSpPr>
        <p:spPr>
          <a:xfrm>
            <a:off x="4304000" y="1524225"/>
            <a:ext cx="1917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solidFill>
                  <a:schemeClr val="dk1"/>
                </a:solidFill>
              </a:rPr>
              <a:t>2nd</a:t>
            </a:r>
            <a:r>
              <a:rPr i="1" lang="en-GB" sz="800">
                <a:solidFill>
                  <a:schemeClr val="dk1"/>
                </a:solidFill>
              </a:rPr>
              <a:t> scanned “B2228HM</a:t>
            </a:r>
            <a:endParaRPr i="1" sz="8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3"/>
          <p:cNvSpPr txBox="1"/>
          <p:nvPr>
            <p:ph type="title"/>
          </p:nvPr>
        </p:nvSpPr>
        <p:spPr>
          <a:xfrm>
            <a:off x="311700" y="19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Tracking</a:t>
            </a:r>
            <a:endParaRPr/>
          </a:p>
        </p:txBody>
      </p:sp>
      <p:sp>
        <p:nvSpPr>
          <p:cNvPr id="365" name="Google Shape;365;p33"/>
          <p:cNvSpPr txBox="1"/>
          <p:nvPr/>
        </p:nvSpPr>
        <p:spPr>
          <a:xfrm>
            <a:off x="311700" y="770425"/>
            <a:ext cx="16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Warning</a:t>
            </a:r>
            <a:r>
              <a:rPr lang="en-GB">
                <a:solidFill>
                  <a:schemeClr val="dk1"/>
                </a:solidFill>
              </a:rPr>
              <a:t> Function</a:t>
            </a:r>
            <a:endParaRPr>
              <a:solidFill>
                <a:schemeClr val="dk1"/>
              </a:solidFill>
            </a:endParaRPr>
          </a:p>
        </p:txBody>
      </p:sp>
      <p:pic>
        <p:nvPicPr>
          <p:cNvPr id="366" name="Google Shape;366;p33"/>
          <p:cNvPicPr preferRelativeResize="0"/>
          <p:nvPr/>
        </p:nvPicPr>
        <p:blipFill>
          <a:blip r:embed="rId3">
            <a:alphaModFix/>
          </a:blip>
          <a:stretch>
            <a:fillRect/>
          </a:stretch>
        </p:blipFill>
        <p:spPr>
          <a:xfrm>
            <a:off x="2310300" y="1299200"/>
            <a:ext cx="4663300" cy="3439400"/>
          </a:xfrm>
          <a:prstGeom prst="rect">
            <a:avLst/>
          </a:prstGeom>
          <a:noFill/>
          <a:ln>
            <a:noFill/>
          </a:ln>
        </p:spPr>
      </p:pic>
      <p:cxnSp>
        <p:nvCxnSpPr>
          <p:cNvPr id="367" name="Google Shape;367;p33"/>
          <p:cNvCxnSpPr>
            <a:stCxn id="368" idx="3"/>
            <a:endCxn id="369" idx="1"/>
          </p:cNvCxnSpPr>
          <p:nvPr/>
        </p:nvCxnSpPr>
        <p:spPr>
          <a:xfrm flipH="1" rot="10800000">
            <a:off x="6860888" y="2158313"/>
            <a:ext cx="290400" cy="171900"/>
          </a:xfrm>
          <a:prstGeom prst="straightConnector1">
            <a:avLst/>
          </a:prstGeom>
          <a:noFill/>
          <a:ln cap="flat" cmpd="sng" w="9525">
            <a:solidFill>
              <a:schemeClr val="dk2"/>
            </a:solidFill>
            <a:prstDash val="solid"/>
            <a:round/>
            <a:headEnd len="med" w="med" type="none"/>
            <a:tailEnd len="med" w="med" type="triangle"/>
          </a:ln>
        </p:spPr>
      </p:cxnSp>
      <p:sp>
        <p:nvSpPr>
          <p:cNvPr id="369" name="Google Shape;369;p33"/>
          <p:cNvSpPr txBox="1"/>
          <p:nvPr/>
        </p:nvSpPr>
        <p:spPr>
          <a:xfrm>
            <a:off x="7151425" y="1942738"/>
            <a:ext cx="195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 buttons to display the different lists</a:t>
            </a:r>
            <a:endParaRPr sz="800">
              <a:solidFill>
                <a:schemeClr val="dk1"/>
              </a:solidFill>
            </a:endParaRPr>
          </a:p>
        </p:txBody>
      </p:sp>
      <p:sp>
        <p:nvSpPr>
          <p:cNvPr id="370" name="Google Shape;370;p33"/>
          <p:cNvSpPr/>
          <p:nvPr/>
        </p:nvSpPr>
        <p:spPr>
          <a:xfrm>
            <a:off x="5796050" y="2958050"/>
            <a:ext cx="11775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33"/>
          <p:cNvCxnSpPr>
            <a:stCxn id="370" idx="3"/>
            <a:endCxn id="372" idx="1"/>
          </p:cNvCxnSpPr>
          <p:nvPr/>
        </p:nvCxnSpPr>
        <p:spPr>
          <a:xfrm flipH="1" rot="10800000">
            <a:off x="6973550" y="2838950"/>
            <a:ext cx="258600" cy="252600"/>
          </a:xfrm>
          <a:prstGeom prst="straightConnector1">
            <a:avLst/>
          </a:prstGeom>
          <a:noFill/>
          <a:ln cap="flat" cmpd="sng" w="9525">
            <a:solidFill>
              <a:schemeClr val="dk2"/>
            </a:solidFill>
            <a:prstDash val="solid"/>
            <a:round/>
            <a:headEnd len="med" w="med" type="none"/>
            <a:tailEnd len="med" w="med" type="triangle"/>
          </a:ln>
        </p:spPr>
      </p:cxnSp>
      <p:sp>
        <p:nvSpPr>
          <p:cNvPr id="372" name="Google Shape;372;p33"/>
          <p:cNvSpPr txBox="1"/>
          <p:nvPr/>
        </p:nvSpPr>
        <p:spPr>
          <a:xfrm>
            <a:off x="7232125" y="262332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search through the list based on the keywords entered</a:t>
            </a:r>
            <a:endParaRPr sz="800">
              <a:solidFill>
                <a:schemeClr val="dk1"/>
              </a:solidFill>
            </a:endParaRPr>
          </a:p>
        </p:txBody>
      </p:sp>
      <p:sp>
        <p:nvSpPr>
          <p:cNvPr id="373" name="Google Shape;373;p33"/>
          <p:cNvSpPr/>
          <p:nvPr/>
        </p:nvSpPr>
        <p:spPr>
          <a:xfrm>
            <a:off x="6119250" y="4394200"/>
            <a:ext cx="8463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33"/>
          <p:cNvCxnSpPr>
            <a:stCxn id="373" idx="3"/>
            <a:endCxn id="375" idx="1"/>
          </p:cNvCxnSpPr>
          <p:nvPr/>
        </p:nvCxnSpPr>
        <p:spPr>
          <a:xfrm>
            <a:off x="6965550" y="4527700"/>
            <a:ext cx="266700" cy="78300"/>
          </a:xfrm>
          <a:prstGeom prst="straightConnector1">
            <a:avLst/>
          </a:prstGeom>
          <a:noFill/>
          <a:ln cap="flat" cmpd="sng" w="9525">
            <a:solidFill>
              <a:schemeClr val="dk2"/>
            </a:solidFill>
            <a:prstDash val="solid"/>
            <a:round/>
            <a:headEnd len="med" w="med" type="none"/>
            <a:tailEnd len="med" w="med" type="triangle"/>
          </a:ln>
        </p:spPr>
      </p:cxnSp>
      <p:sp>
        <p:nvSpPr>
          <p:cNvPr id="375" name="Google Shape;375;p33"/>
          <p:cNvSpPr txBox="1"/>
          <p:nvPr/>
        </p:nvSpPr>
        <p:spPr>
          <a:xfrm>
            <a:off x="7232125" y="4328800"/>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navigate through pages by either clicking on “Previous”, “Next” or the number(s)</a:t>
            </a:r>
            <a:endParaRPr sz="800">
              <a:solidFill>
                <a:schemeClr val="dk1"/>
              </a:solidFill>
            </a:endParaRPr>
          </a:p>
        </p:txBody>
      </p:sp>
      <p:sp>
        <p:nvSpPr>
          <p:cNvPr id="376" name="Google Shape;376;p33"/>
          <p:cNvSpPr/>
          <p:nvPr/>
        </p:nvSpPr>
        <p:spPr>
          <a:xfrm>
            <a:off x="2329125" y="2958050"/>
            <a:ext cx="8463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p33"/>
          <p:cNvCxnSpPr>
            <a:stCxn id="376" idx="1"/>
            <a:endCxn id="378" idx="3"/>
          </p:cNvCxnSpPr>
          <p:nvPr/>
        </p:nvCxnSpPr>
        <p:spPr>
          <a:xfrm rot="10800000">
            <a:off x="2016225" y="2567450"/>
            <a:ext cx="312900" cy="524100"/>
          </a:xfrm>
          <a:prstGeom prst="straightConnector1">
            <a:avLst/>
          </a:prstGeom>
          <a:noFill/>
          <a:ln cap="flat" cmpd="sng" w="9525">
            <a:solidFill>
              <a:schemeClr val="dk2"/>
            </a:solidFill>
            <a:prstDash val="solid"/>
            <a:round/>
            <a:headEnd len="med" w="med" type="none"/>
            <a:tailEnd len="med" w="med" type="triangle"/>
          </a:ln>
        </p:spPr>
      </p:cxnSp>
      <p:sp>
        <p:nvSpPr>
          <p:cNvPr id="378" name="Google Shape;378;p33"/>
          <p:cNvSpPr txBox="1"/>
          <p:nvPr/>
        </p:nvSpPr>
        <p:spPr>
          <a:xfrm>
            <a:off x="23050" y="2290525"/>
            <a:ext cx="1993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change the number of entries they want to be shown on a page</a:t>
            </a:r>
            <a:endParaRPr sz="800">
              <a:solidFill>
                <a:schemeClr val="dk1"/>
              </a:solidFill>
            </a:endParaRPr>
          </a:p>
          <a:p>
            <a:pPr indent="0" lvl="0" marL="0" rtl="0" algn="ctr">
              <a:spcBef>
                <a:spcPts val="0"/>
              </a:spcBef>
              <a:spcAft>
                <a:spcPts val="0"/>
              </a:spcAft>
              <a:buNone/>
            </a:pPr>
            <a:r>
              <a:t/>
            </a:r>
            <a:endParaRPr sz="800">
              <a:solidFill>
                <a:schemeClr val="dk1"/>
              </a:solidFill>
            </a:endParaRPr>
          </a:p>
        </p:txBody>
      </p:sp>
      <p:sp>
        <p:nvSpPr>
          <p:cNvPr id="379" name="Google Shape;379;p33"/>
          <p:cNvSpPr/>
          <p:nvPr/>
        </p:nvSpPr>
        <p:spPr>
          <a:xfrm>
            <a:off x="2329125" y="3496075"/>
            <a:ext cx="4636500" cy="93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33"/>
          <p:cNvCxnSpPr>
            <a:stCxn id="379" idx="1"/>
            <a:endCxn id="381" idx="3"/>
          </p:cNvCxnSpPr>
          <p:nvPr/>
        </p:nvCxnSpPr>
        <p:spPr>
          <a:xfrm flipH="1">
            <a:off x="1914825" y="3964525"/>
            <a:ext cx="414300" cy="76200"/>
          </a:xfrm>
          <a:prstGeom prst="straightConnector1">
            <a:avLst/>
          </a:prstGeom>
          <a:noFill/>
          <a:ln cap="flat" cmpd="sng" w="9525">
            <a:solidFill>
              <a:schemeClr val="dk2"/>
            </a:solidFill>
            <a:prstDash val="solid"/>
            <a:round/>
            <a:headEnd len="med" w="med" type="none"/>
            <a:tailEnd len="med" w="med" type="triangle"/>
          </a:ln>
        </p:spPr>
      </p:cxnSp>
      <p:sp>
        <p:nvSpPr>
          <p:cNvPr id="381" name="Google Shape;381;p33"/>
          <p:cNvSpPr txBox="1"/>
          <p:nvPr/>
        </p:nvSpPr>
        <p:spPr>
          <a:xfrm>
            <a:off x="124450" y="3640519"/>
            <a:ext cx="1790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carplate number will automatically be listed in the Warning List when found to be parked illegally for more than 30 minutes</a:t>
            </a:r>
            <a:endParaRPr sz="800">
              <a:solidFill>
                <a:schemeClr val="dk1"/>
              </a:solidFill>
            </a:endParaRPr>
          </a:p>
        </p:txBody>
      </p:sp>
      <p:sp>
        <p:nvSpPr>
          <p:cNvPr id="382" name="Google Shape;382;p33"/>
          <p:cNvSpPr/>
          <p:nvPr/>
        </p:nvSpPr>
        <p:spPr>
          <a:xfrm>
            <a:off x="5335175" y="3259800"/>
            <a:ext cx="1252800" cy="113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 name="Google Shape;383;p33"/>
          <p:cNvCxnSpPr>
            <a:stCxn id="382" idx="3"/>
            <a:endCxn id="384" idx="1"/>
          </p:cNvCxnSpPr>
          <p:nvPr/>
        </p:nvCxnSpPr>
        <p:spPr>
          <a:xfrm flipH="1" rot="10800000">
            <a:off x="6587975" y="3792150"/>
            <a:ext cx="563400" cy="34800"/>
          </a:xfrm>
          <a:prstGeom prst="straightConnector1">
            <a:avLst/>
          </a:prstGeom>
          <a:noFill/>
          <a:ln cap="flat" cmpd="sng" w="9525">
            <a:solidFill>
              <a:schemeClr val="dk2"/>
            </a:solidFill>
            <a:prstDash val="solid"/>
            <a:round/>
            <a:headEnd len="med" w="med" type="none"/>
            <a:tailEnd len="med" w="med" type="triangle"/>
          </a:ln>
        </p:spPr>
      </p:cxnSp>
      <p:sp>
        <p:nvSpPr>
          <p:cNvPr id="384" name="Google Shape;384;p33"/>
          <p:cNvSpPr txBox="1"/>
          <p:nvPr/>
        </p:nvSpPr>
        <p:spPr>
          <a:xfrm>
            <a:off x="7151425" y="3392000"/>
            <a:ext cx="1953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Number of Offences will keep </a:t>
            </a:r>
            <a:r>
              <a:rPr lang="en-GB" sz="800">
                <a:solidFill>
                  <a:schemeClr val="dk1"/>
                </a:solidFill>
              </a:rPr>
              <a:t>accumulating </a:t>
            </a:r>
            <a:r>
              <a:rPr lang="en-GB" sz="800">
                <a:solidFill>
                  <a:schemeClr val="dk1"/>
                </a:solidFill>
              </a:rPr>
              <a:t>until it reaches 5 after which the carplate Number will automatically be transferred to the Blacklist and its status will be updated</a:t>
            </a:r>
            <a:endParaRPr sz="800">
              <a:solidFill>
                <a:schemeClr val="dk1"/>
              </a:solidFill>
            </a:endParaRPr>
          </a:p>
        </p:txBody>
      </p:sp>
      <p:sp>
        <p:nvSpPr>
          <p:cNvPr id="385" name="Google Shape;385;p33"/>
          <p:cNvSpPr/>
          <p:nvPr/>
        </p:nvSpPr>
        <p:spPr>
          <a:xfrm>
            <a:off x="2313075" y="3243825"/>
            <a:ext cx="46686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 name="Google Shape;386;p33"/>
          <p:cNvCxnSpPr>
            <a:stCxn id="385" idx="1"/>
            <a:endCxn id="387" idx="3"/>
          </p:cNvCxnSpPr>
          <p:nvPr/>
        </p:nvCxnSpPr>
        <p:spPr>
          <a:xfrm rot="10800000">
            <a:off x="1644675" y="3216825"/>
            <a:ext cx="668400" cy="160500"/>
          </a:xfrm>
          <a:prstGeom prst="straightConnector1">
            <a:avLst/>
          </a:prstGeom>
          <a:noFill/>
          <a:ln cap="flat" cmpd="sng" w="9525">
            <a:solidFill>
              <a:schemeClr val="dk2"/>
            </a:solidFill>
            <a:prstDash val="solid"/>
            <a:round/>
            <a:headEnd len="med" w="med" type="none"/>
            <a:tailEnd len="med" w="med" type="triangle"/>
          </a:ln>
        </p:spPr>
      </p:cxnSp>
      <p:sp>
        <p:nvSpPr>
          <p:cNvPr id="387" name="Google Shape;387;p33"/>
          <p:cNvSpPr txBox="1"/>
          <p:nvPr/>
        </p:nvSpPr>
        <p:spPr>
          <a:xfrm>
            <a:off x="200650" y="2878200"/>
            <a:ext cx="1443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are able to filter through the list by Descending or Ascending order using the arrows</a:t>
            </a:r>
            <a:endParaRPr sz="800">
              <a:solidFill>
                <a:schemeClr val="dk1"/>
              </a:solidFill>
            </a:endParaRPr>
          </a:p>
        </p:txBody>
      </p:sp>
      <p:pic>
        <p:nvPicPr>
          <p:cNvPr id="388" name="Google Shape;388;p33"/>
          <p:cNvPicPr preferRelativeResize="0"/>
          <p:nvPr/>
        </p:nvPicPr>
        <p:blipFill rotWithShape="1">
          <a:blip r:embed="rId4">
            <a:alphaModFix/>
          </a:blip>
          <a:srcRect b="17776" l="0" r="0" t="0"/>
          <a:stretch/>
        </p:blipFill>
        <p:spPr>
          <a:xfrm>
            <a:off x="2329125" y="1942750"/>
            <a:ext cx="4590126" cy="800400"/>
          </a:xfrm>
          <a:prstGeom prst="rect">
            <a:avLst/>
          </a:prstGeom>
          <a:noFill/>
          <a:ln>
            <a:noFill/>
          </a:ln>
        </p:spPr>
      </p:pic>
      <p:grpSp>
        <p:nvGrpSpPr>
          <p:cNvPr id="389" name="Google Shape;389;p33"/>
          <p:cNvGrpSpPr/>
          <p:nvPr/>
        </p:nvGrpSpPr>
        <p:grpSpPr>
          <a:xfrm>
            <a:off x="2488950" y="2088675"/>
            <a:ext cx="4270476" cy="483075"/>
            <a:chOff x="2488950" y="2020000"/>
            <a:chExt cx="4270476" cy="483075"/>
          </a:xfrm>
        </p:grpSpPr>
        <p:pic>
          <p:nvPicPr>
            <p:cNvPr id="390" name="Google Shape;390;p33"/>
            <p:cNvPicPr preferRelativeResize="0"/>
            <p:nvPr/>
          </p:nvPicPr>
          <p:blipFill rotWithShape="1">
            <a:blip r:embed="rId5">
              <a:alphaModFix/>
            </a:blip>
            <a:srcRect b="11224" l="34674" r="36086" t="8718"/>
            <a:stretch/>
          </p:blipFill>
          <p:spPr>
            <a:xfrm>
              <a:off x="3959875" y="2020000"/>
              <a:ext cx="1328626" cy="483075"/>
            </a:xfrm>
            <a:prstGeom prst="rect">
              <a:avLst/>
            </a:prstGeom>
            <a:noFill/>
            <a:ln>
              <a:noFill/>
            </a:ln>
          </p:spPr>
        </p:pic>
        <p:pic>
          <p:nvPicPr>
            <p:cNvPr id="391" name="Google Shape;391;p33"/>
            <p:cNvPicPr preferRelativeResize="0"/>
            <p:nvPr/>
          </p:nvPicPr>
          <p:blipFill rotWithShape="1">
            <a:blip r:embed="rId5">
              <a:alphaModFix/>
            </a:blip>
            <a:srcRect b="7419" l="1245" r="69516" t="5593"/>
            <a:stretch/>
          </p:blipFill>
          <p:spPr>
            <a:xfrm>
              <a:off x="2488950" y="2025838"/>
              <a:ext cx="1328626" cy="471400"/>
            </a:xfrm>
            <a:prstGeom prst="rect">
              <a:avLst/>
            </a:prstGeom>
            <a:noFill/>
            <a:ln>
              <a:noFill/>
            </a:ln>
          </p:spPr>
        </p:pic>
        <p:pic>
          <p:nvPicPr>
            <p:cNvPr id="392" name="Google Shape;392;p33"/>
            <p:cNvPicPr preferRelativeResize="0"/>
            <p:nvPr/>
          </p:nvPicPr>
          <p:blipFill rotWithShape="1">
            <a:blip r:embed="rId5">
              <a:alphaModFix/>
            </a:blip>
            <a:srcRect b="7953" l="68204" r="2463" t="8934"/>
            <a:stretch/>
          </p:blipFill>
          <p:spPr>
            <a:xfrm>
              <a:off x="5430800" y="2037044"/>
              <a:ext cx="1328626" cy="448987"/>
            </a:xfrm>
            <a:prstGeom prst="rect">
              <a:avLst/>
            </a:prstGeom>
            <a:noFill/>
            <a:ln>
              <a:noFill/>
            </a:ln>
          </p:spPr>
        </p:pic>
      </p:grpSp>
      <p:sp>
        <p:nvSpPr>
          <p:cNvPr id="368" name="Google Shape;368;p33"/>
          <p:cNvSpPr/>
          <p:nvPr/>
        </p:nvSpPr>
        <p:spPr>
          <a:xfrm>
            <a:off x="2422988" y="2065763"/>
            <a:ext cx="4437900" cy="5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type="title"/>
          </p:nvPr>
        </p:nvSpPr>
        <p:spPr>
          <a:xfrm>
            <a:off x="311700" y="19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Tracking</a:t>
            </a:r>
            <a:endParaRPr/>
          </a:p>
        </p:txBody>
      </p:sp>
      <p:sp>
        <p:nvSpPr>
          <p:cNvPr id="398" name="Google Shape;398;p34"/>
          <p:cNvSpPr txBox="1"/>
          <p:nvPr/>
        </p:nvSpPr>
        <p:spPr>
          <a:xfrm>
            <a:off x="311700" y="770425"/>
            <a:ext cx="16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Blacklist</a:t>
            </a:r>
            <a:r>
              <a:rPr lang="en-GB">
                <a:solidFill>
                  <a:schemeClr val="dk1"/>
                </a:solidFill>
              </a:rPr>
              <a:t> Function</a:t>
            </a:r>
            <a:endParaRPr>
              <a:solidFill>
                <a:schemeClr val="dk1"/>
              </a:solidFill>
            </a:endParaRPr>
          </a:p>
        </p:txBody>
      </p:sp>
      <p:pic>
        <p:nvPicPr>
          <p:cNvPr id="399" name="Google Shape;399;p34"/>
          <p:cNvPicPr preferRelativeResize="0"/>
          <p:nvPr/>
        </p:nvPicPr>
        <p:blipFill>
          <a:blip r:embed="rId3">
            <a:alphaModFix/>
          </a:blip>
          <a:stretch>
            <a:fillRect/>
          </a:stretch>
        </p:blipFill>
        <p:spPr>
          <a:xfrm>
            <a:off x="2229250" y="1328900"/>
            <a:ext cx="4820525" cy="3409700"/>
          </a:xfrm>
          <a:prstGeom prst="rect">
            <a:avLst/>
          </a:prstGeom>
          <a:noFill/>
          <a:ln>
            <a:noFill/>
          </a:ln>
        </p:spPr>
      </p:pic>
      <p:cxnSp>
        <p:nvCxnSpPr>
          <p:cNvPr id="400" name="Google Shape;400;p34"/>
          <p:cNvCxnSpPr>
            <a:stCxn id="401" idx="3"/>
            <a:endCxn id="402" idx="1"/>
          </p:cNvCxnSpPr>
          <p:nvPr/>
        </p:nvCxnSpPr>
        <p:spPr>
          <a:xfrm flipH="1" rot="10800000">
            <a:off x="6867625" y="2178100"/>
            <a:ext cx="382800" cy="152100"/>
          </a:xfrm>
          <a:prstGeom prst="straightConnector1">
            <a:avLst/>
          </a:prstGeom>
          <a:noFill/>
          <a:ln cap="flat" cmpd="sng" w="9525">
            <a:solidFill>
              <a:schemeClr val="dk2"/>
            </a:solidFill>
            <a:prstDash val="solid"/>
            <a:round/>
            <a:headEnd len="med" w="med" type="none"/>
            <a:tailEnd len="med" w="med" type="triangle"/>
          </a:ln>
        </p:spPr>
      </p:cxnSp>
      <p:sp>
        <p:nvSpPr>
          <p:cNvPr id="402" name="Google Shape;402;p34"/>
          <p:cNvSpPr txBox="1"/>
          <p:nvPr/>
        </p:nvSpPr>
        <p:spPr>
          <a:xfrm>
            <a:off x="7250325" y="1962525"/>
            <a:ext cx="183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 buttons to display the different lists</a:t>
            </a:r>
            <a:endParaRPr sz="800">
              <a:solidFill>
                <a:schemeClr val="dk1"/>
              </a:solidFill>
            </a:endParaRPr>
          </a:p>
        </p:txBody>
      </p:sp>
      <p:sp>
        <p:nvSpPr>
          <p:cNvPr id="403" name="Google Shape;403;p34"/>
          <p:cNvSpPr/>
          <p:nvPr/>
        </p:nvSpPr>
        <p:spPr>
          <a:xfrm>
            <a:off x="5823575" y="3175650"/>
            <a:ext cx="12261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34"/>
          <p:cNvCxnSpPr>
            <a:stCxn id="403" idx="0"/>
            <a:endCxn id="405" idx="1"/>
          </p:cNvCxnSpPr>
          <p:nvPr/>
        </p:nvCxnSpPr>
        <p:spPr>
          <a:xfrm flipH="1" rot="10800000">
            <a:off x="6436625" y="2841750"/>
            <a:ext cx="833400" cy="333900"/>
          </a:xfrm>
          <a:prstGeom prst="straightConnector1">
            <a:avLst/>
          </a:prstGeom>
          <a:noFill/>
          <a:ln cap="flat" cmpd="sng" w="9525">
            <a:solidFill>
              <a:schemeClr val="dk2"/>
            </a:solidFill>
            <a:prstDash val="solid"/>
            <a:round/>
            <a:headEnd len="med" w="med" type="none"/>
            <a:tailEnd len="med" w="med" type="triangle"/>
          </a:ln>
        </p:spPr>
      </p:cxnSp>
      <p:sp>
        <p:nvSpPr>
          <p:cNvPr id="405" name="Google Shape;405;p34"/>
          <p:cNvSpPr txBox="1"/>
          <p:nvPr/>
        </p:nvSpPr>
        <p:spPr>
          <a:xfrm>
            <a:off x="7270125" y="262632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t>
            </a:r>
            <a:r>
              <a:rPr lang="en-GB" sz="800">
                <a:solidFill>
                  <a:schemeClr val="dk1"/>
                </a:solidFill>
              </a:rPr>
              <a:t>can search through the list based on the keywords entered</a:t>
            </a:r>
            <a:endParaRPr sz="800">
              <a:solidFill>
                <a:schemeClr val="dk1"/>
              </a:solidFill>
            </a:endParaRPr>
          </a:p>
        </p:txBody>
      </p:sp>
      <p:sp>
        <p:nvSpPr>
          <p:cNvPr id="406" name="Google Shape;406;p34"/>
          <p:cNvSpPr/>
          <p:nvPr/>
        </p:nvSpPr>
        <p:spPr>
          <a:xfrm>
            <a:off x="6203475" y="4256425"/>
            <a:ext cx="8463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 name="Google Shape;407;p34"/>
          <p:cNvCxnSpPr>
            <a:stCxn id="406" idx="3"/>
            <a:endCxn id="408" idx="1"/>
          </p:cNvCxnSpPr>
          <p:nvPr/>
        </p:nvCxnSpPr>
        <p:spPr>
          <a:xfrm>
            <a:off x="7049775" y="4389925"/>
            <a:ext cx="220500" cy="0"/>
          </a:xfrm>
          <a:prstGeom prst="straightConnector1">
            <a:avLst/>
          </a:prstGeom>
          <a:noFill/>
          <a:ln cap="flat" cmpd="sng" w="9525">
            <a:solidFill>
              <a:schemeClr val="dk2"/>
            </a:solidFill>
            <a:prstDash val="solid"/>
            <a:round/>
            <a:headEnd len="med" w="med" type="none"/>
            <a:tailEnd len="med" w="med" type="triangle"/>
          </a:ln>
        </p:spPr>
      </p:cxnSp>
      <p:sp>
        <p:nvSpPr>
          <p:cNvPr id="408" name="Google Shape;408;p34"/>
          <p:cNvSpPr txBox="1"/>
          <p:nvPr/>
        </p:nvSpPr>
        <p:spPr>
          <a:xfrm>
            <a:off x="7270125" y="4112875"/>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navigate through pages by either clicking on “Previous”, “Next” or the number(s)</a:t>
            </a:r>
            <a:endParaRPr sz="800">
              <a:solidFill>
                <a:schemeClr val="dk1"/>
              </a:solidFill>
            </a:endParaRPr>
          </a:p>
        </p:txBody>
      </p:sp>
      <p:sp>
        <p:nvSpPr>
          <p:cNvPr id="409" name="Google Shape;409;p34"/>
          <p:cNvSpPr/>
          <p:nvPr/>
        </p:nvSpPr>
        <p:spPr>
          <a:xfrm>
            <a:off x="2210400" y="3175650"/>
            <a:ext cx="8463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 name="Google Shape;410;p34"/>
          <p:cNvCxnSpPr>
            <a:stCxn id="409" idx="0"/>
            <a:endCxn id="411" idx="3"/>
          </p:cNvCxnSpPr>
          <p:nvPr/>
        </p:nvCxnSpPr>
        <p:spPr>
          <a:xfrm rot="10800000">
            <a:off x="1940850" y="2946450"/>
            <a:ext cx="692700" cy="229200"/>
          </a:xfrm>
          <a:prstGeom prst="straightConnector1">
            <a:avLst/>
          </a:prstGeom>
          <a:noFill/>
          <a:ln cap="flat" cmpd="sng" w="9525">
            <a:solidFill>
              <a:schemeClr val="dk2"/>
            </a:solidFill>
            <a:prstDash val="solid"/>
            <a:round/>
            <a:headEnd len="med" w="med" type="none"/>
            <a:tailEnd len="med" w="med" type="triangle"/>
          </a:ln>
        </p:spPr>
      </p:cxnSp>
      <p:sp>
        <p:nvSpPr>
          <p:cNvPr id="411" name="Google Shape;411;p34"/>
          <p:cNvSpPr txBox="1"/>
          <p:nvPr/>
        </p:nvSpPr>
        <p:spPr>
          <a:xfrm>
            <a:off x="150500" y="2669413"/>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change the number of entries they want to be shown on a page</a:t>
            </a:r>
            <a:endParaRPr sz="800">
              <a:solidFill>
                <a:schemeClr val="dk1"/>
              </a:solidFill>
            </a:endParaRPr>
          </a:p>
        </p:txBody>
      </p:sp>
      <p:sp>
        <p:nvSpPr>
          <p:cNvPr id="412" name="Google Shape;412;p34"/>
          <p:cNvSpPr/>
          <p:nvPr/>
        </p:nvSpPr>
        <p:spPr>
          <a:xfrm>
            <a:off x="2242400" y="3727475"/>
            <a:ext cx="4807200" cy="5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34"/>
          <p:cNvCxnSpPr>
            <a:stCxn id="412" idx="1"/>
            <a:endCxn id="414" idx="3"/>
          </p:cNvCxnSpPr>
          <p:nvPr/>
        </p:nvCxnSpPr>
        <p:spPr>
          <a:xfrm flipH="1">
            <a:off x="1973900" y="3991925"/>
            <a:ext cx="268500" cy="334800"/>
          </a:xfrm>
          <a:prstGeom prst="straightConnector1">
            <a:avLst/>
          </a:prstGeom>
          <a:noFill/>
          <a:ln cap="flat" cmpd="sng" w="9525">
            <a:solidFill>
              <a:schemeClr val="dk2"/>
            </a:solidFill>
            <a:prstDash val="solid"/>
            <a:round/>
            <a:headEnd len="med" w="med" type="none"/>
            <a:tailEnd len="med" w="med" type="triangle"/>
          </a:ln>
        </p:spPr>
      </p:cxnSp>
      <p:sp>
        <p:nvSpPr>
          <p:cNvPr id="414" name="Google Shape;414;p34"/>
          <p:cNvSpPr txBox="1"/>
          <p:nvPr/>
        </p:nvSpPr>
        <p:spPr>
          <a:xfrm>
            <a:off x="117500" y="3988174"/>
            <a:ext cx="1856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carplate number will automatically be listed in the Blacklist when the Number of Offences exceeds 5</a:t>
            </a:r>
            <a:endParaRPr sz="800">
              <a:solidFill>
                <a:schemeClr val="dk1"/>
              </a:solidFill>
            </a:endParaRPr>
          </a:p>
        </p:txBody>
      </p:sp>
      <p:sp>
        <p:nvSpPr>
          <p:cNvPr id="415" name="Google Shape;415;p34"/>
          <p:cNvSpPr/>
          <p:nvPr/>
        </p:nvSpPr>
        <p:spPr>
          <a:xfrm>
            <a:off x="2237700" y="3472350"/>
            <a:ext cx="48072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 name="Google Shape;416;p34"/>
          <p:cNvCxnSpPr>
            <a:stCxn id="415" idx="1"/>
            <a:endCxn id="417" idx="3"/>
          </p:cNvCxnSpPr>
          <p:nvPr/>
        </p:nvCxnSpPr>
        <p:spPr>
          <a:xfrm flipH="1">
            <a:off x="1634400" y="3605850"/>
            <a:ext cx="603300" cy="46800"/>
          </a:xfrm>
          <a:prstGeom prst="straightConnector1">
            <a:avLst/>
          </a:prstGeom>
          <a:noFill/>
          <a:ln cap="flat" cmpd="sng" w="9525">
            <a:solidFill>
              <a:schemeClr val="dk2"/>
            </a:solidFill>
            <a:prstDash val="solid"/>
            <a:round/>
            <a:headEnd len="med" w="med" type="none"/>
            <a:tailEnd len="med" w="med" type="triangle"/>
          </a:ln>
        </p:spPr>
      </p:cxnSp>
      <p:sp>
        <p:nvSpPr>
          <p:cNvPr id="417" name="Google Shape;417;p34"/>
          <p:cNvSpPr txBox="1"/>
          <p:nvPr/>
        </p:nvSpPr>
        <p:spPr>
          <a:xfrm>
            <a:off x="240600" y="3314100"/>
            <a:ext cx="1393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are able to filter through the list by Descending or Ascending order using the arrows</a:t>
            </a:r>
            <a:endParaRPr sz="800">
              <a:solidFill>
                <a:schemeClr val="dk1"/>
              </a:solidFill>
            </a:endParaRPr>
          </a:p>
        </p:txBody>
      </p:sp>
      <p:pic>
        <p:nvPicPr>
          <p:cNvPr id="418" name="Google Shape;418;p34"/>
          <p:cNvPicPr preferRelativeResize="0"/>
          <p:nvPr/>
        </p:nvPicPr>
        <p:blipFill rotWithShape="1">
          <a:blip r:embed="rId4">
            <a:alphaModFix/>
          </a:blip>
          <a:srcRect b="17776" l="0" r="0" t="0"/>
          <a:stretch/>
        </p:blipFill>
        <p:spPr>
          <a:xfrm>
            <a:off x="2256037" y="2053300"/>
            <a:ext cx="4766950" cy="800400"/>
          </a:xfrm>
          <a:prstGeom prst="rect">
            <a:avLst/>
          </a:prstGeom>
          <a:noFill/>
          <a:ln>
            <a:noFill/>
          </a:ln>
        </p:spPr>
      </p:pic>
      <p:grpSp>
        <p:nvGrpSpPr>
          <p:cNvPr id="419" name="Google Shape;419;p34"/>
          <p:cNvGrpSpPr/>
          <p:nvPr/>
        </p:nvGrpSpPr>
        <p:grpSpPr>
          <a:xfrm>
            <a:off x="2510763" y="2088675"/>
            <a:ext cx="4270476" cy="483075"/>
            <a:chOff x="2488950" y="2020000"/>
            <a:chExt cx="4270476" cy="483075"/>
          </a:xfrm>
        </p:grpSpPr>
        <p:pic>
          <p:nvPicPr>
            <p:cNvPr id="420" name="Google Shape;420;p34"/>
            <p:cNvPicPr preferRelativeResize="0"/>
            <p:nvPr/>
          </p:nvPicPr>
          <p:blipFill rotWithShape="1">
            <a:blip r:embed="rId5">
              <a:alphaModFix/>
            </a:blip>
            <a:srcRect b="11224" l="34674" r="36086" t="8718"/>
            <a:stretch/>
          </p:blipFill>
          <p:spPr>
            <a:xfrm>
              <a:off x="3959875" y="2020000"/>
              <a:ext cx="1328626" cy="483075"/>
            </a:xfrm>
            <a:prstGeom prst="rect">
              <a:avLst/>
            </a:prstGeom>
            <a:noFill/>
            <a:ln>
              <a:noFill/>
            </a:ln>
          </p:spPr>
        </p:pic>
        <p:pic>
          <p:nvPicPr>
            <p:cNvPr id="421" name="Google Shape;421;p34"/>
            <p:cNvPicPr preferRelativeResize="0"/>
            <p:nvPr/>
          </p:nvPicPr>
          <p:blipFill rotWithShape="1">
            <a:blip r:embed="rId5">
              <a:alphaModFix/>
            </a:blip>
            <a:srcRect b="7419" l="1245" r="69516" t="5593"/>
            <a:stretch/>
          </p:blipFill>
          <p:spPr>
            <a:xfrm>
              <a:off x="2488950" y="2025838"/>
              <a:ext cx="1328626" cy="471400"/>
            </a:xfrm>
            <a:prstGeom prst="rect">
              <a:avLst/>
            </a:prstGeom>
            <a:noFill/>
            <a:ln>
              <a:noFill/>
            </a:ln>
          </p:spPr>
        </p:pic>
        <p:pic>
          <p:nvPicPr>
            <p:cNvPr id="422" name="Google Shape;422;p34"/>
            <p:cNvPicPr preferRelativeResize="0"/>
            <p:nvPr/>
          </p:nvPicPr>
          <p:blipFill rotWithShape="1">
            <a:blip r:embed="rId5">
              <a:alphaModFix/>
            </a:blip>
            <a:srcRect b="7953" l="68204" r="2463" t="8934"/>
            <a:stretch/>
          </p:blipFill>
          <p:spPr>
            <a:xfrm>
              <a:off x="5430800" y="2037044"/>
              <a:ext cx="1328626" cy="448987"/>
            </a:xfrm>
            <a:prstGeom prst="rect">
              <a:avLst/>
            </a:prstGeom>
            <a:noFill/>
            <a:ln>
              <a:noFill/>
            </a:ln>
          </p:spPr>
        </p:pic>
      </p:grpSp>
      <p:sp>
        <p:nvSpPr>
          <p:cNvPr id="401" name="Google Shape;401;p34"/>
          <p:cNvSpPr/>
          <p:nvPr/>
        </p:nvSpPr>
        <p:spPr>
          <a:xfrm>
            <a:off x="2349625" y="2065750"/>
            <a:ext cx="4518000" cy="5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35"/>
          <p:cNvPicPr preferRelativeResize="0"/>
          <p:nvPr/>
        </p:nvPicPr>
        <p:blipFill>
          <a:blip r:embed="rId3">
            <a:alphaModFix/>
          </a:blip>
          <a:stretch>
            <a:fillRect/>
          </a:stretch>
        </p:blipFill>
        <p:spPr>
          <a:xfrm>
            <a:off x="2875275" y="750650"/>
            <a:ext cx="3393450" cy="4214475"/>
          </a:xfrm>
          <a:prstGeom prst="rect">
            <a:avLst/>
          </a:prstGeom>
          <a:noFill/>
          <a:ln>
            <a:noFill/>
          </a:ln>
        </p:spPr>
      </p:pic>
      <p:sp>
        <p:nvSpPr>
          <p:cNvPr id="428" name="Google Shape;428;p35"/>
          <p:cNvSpPr txBox="1"/>
          <p:nvPr>
            <p:ph type="title"/>
          </p:nvPr>
        </p:nvSpPr>
        <p:spPr>
          <a:xfrm>
            <a:off x="311700" y="177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Posts Page - All Posts</a:t>
            </a:r>
            <a:endParaRPr/>
          </a:p>
        </p:txBody>
      </p:sp>
      <p:cxnSp>
        <p:nvCxnSpPr>
          <p:cNvPr id="429" name="Google Shape;429;p35"/>
          <p:cNvCxnSpPr>
            <a:stCxn id="430" idx="0"/>
            <a:endCxn id="431" idx="1"/>
          </p:cNvCxnSpPr>
          <p:nvPr/>
        </p:nvCxnSpPr>
        <p:spPr>
          <a:xfrm flipH="1" rot="10800000">
            <a:off x="6047625" y="903175"/>
            <a:ext cx="747900" cy="278400"/>
          </a:xfrm>
          <a:prstGeom prst="straightConnector1">
            <a:avLst/>
          </a:prstGeom>
          <a:noFill/>
          <a:ln cap="flat" cmpd="sng" w="9525">
            <a:solidFill>
              <a:schemeClr val="dk2"/>
            </a:solidFill>
            <a:prstDash val="solid"/>
            <a:round/>
            <a:headEnd len="med" w="med" type="none"/>
            <a:tailEnd len="med" w="med" type="triangle"/>
          </a:ln>
        </p:spPr>
      </p:cxnSp>
      <p:sp>
        <p:nvSpPr>
          <p:cNvPr id="431" name="Google Shape;431;p35"/>
          <p:cNvSpPr txBox="1"/>
          <p:nvPr/>
        </p:nvSpPr>
        <p:spPr>
          <a:xfrm>
            <a:off x="6795400" y="68762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redirect users to a page where they can create a post</a:t>
            </a:r>
            <a:endParaRPr sz="800">
              <a:solidFill>
                <a:schemeClr val="dk1"/>
              </a:solidFill>
            </a:endParaRPr>
          </a:p>
        </p:txBody>
      </p:sp>
      <p:sp>
        <p:nvSpPr>
          <p:cNvPr id="430" name="Google Shape;430;p35"/>
          <p:cNvSpPr/>
          <p:nvPr/>
        </p:nvSpPr>
        <p:spPr>
          <a:xfrm>
            <a:off x="5826525" y="1181575"/>
            <a:ext cx="4422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a:off x="6004350" y="2828463"/>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 name="Google Shape;433;p35"/>
          <p:cNvCxnSpPr>
            <a:stCxn id="432" idx="3"/>
            <a:endCxn id="434" idx="1"/>
          </p:cNvCxnSpPr>
          <p:nvPr/>
        </p:nvCxnSpPr>
        <p:spPr>
          <a:xfrm flipH="1" rot="10800000">
            <a:off x="6268650" y="2685813"/>
            <a:ext cx="526800" cy="221700"/>
          </a:xfrm>
          <a:prstGeom prst="straightConnector1">
            <a:avLst/>
          </a:prstGeom>
          <a:noFill/>
          <a:ln cap="flat" cmpd="sng" w="9525">
            <a:solidFill>
              <a:schemeClr val="dk2"/>
            </a:solidFill>
            <a:prstDash val="solid"/>
            <a:round/>
            <a:headEnd len="med" w="med" type="none"/>
            <a:tailEnd len="med" w="med" type="triangle"/>
          </a:ln>
        </p:spPr>
      </p:cxnSp>
      <p:sp>
        <p:nvSpPr>
          <p:cNvPr id="434" name="Google Shape;434;p35"/>
          <p:cNvSpPr txBox="1"/>
          <p:nvPr/>
        </p:nvSpPr>
        <p:spPr>
          <a:xfrm>
            <a:off x="6795400" y="247022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 thumbs-up icon to give the post a like</a:t>
            </a:r>
            <a:endParaRPr sz="800">
              <a:solidFill>
                <a:schemeClr val="dk1"/>
              </a:solidFill>
            </a:endParaRPr>
          </a:p>
        </p:txBody>
      </p:sp>
      <p:sp>
        <p:nvSpPr>
          <p:cNvPr id="435" name="Google Shape;435;p35"/>
          <p:cNvSpPr/>
          <p:nvPr/>
        </p:nvSpPr>
        <p:spPr>
          <a:xfrm>
            <a:off x="2875350" y="3313550"/>
            <a:ext cx="3393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 name="Google Shape;436;p35"/>
          <p:cNvCxnSpPr>
            <a:stCxn id="435" idx="3"/>
            <a:endCxn id="437" idx="1"/>
          </p:cNvCxnSpPr>
          <p:nvPr/>
        </p:nvCxnSpPr>
        <p:spPr>
          <a:xfrm>
            <a:off x="6268650" y="3392600"/>
            <a:ext cx="595800" cy="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35"/>
          <p:cNvSpPr txBox="1"/>
          <p:nvPr/>
        </p:nvSpPr>
        <p:spPr>
          <a:xfrm>
            <a:off x="6864550" y="3238700"/>
            <a:ext cx="1652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comment on posts</a:t>
            </a:r>
            <a:endParaRPr sz="800">
              <a:solidFill>
                <a:schemeClr val="dk1"/>
              </a:solidFill>
            </a:endParaRPr>
          </a:p>
        </p:txBody>
      </p:sp>
      <p:sp>
        <p:nvSpPr>
          <p:cNvPr id="438" name="Google Shape;438;p35"/>
          <p:cNvSpPr/>
          <p:nvPr/>
        </p:nvSpPr>
        <p:spPr>
          <a:xfrm>
            <a:off x="4459450" y="1386250"/>
            <a:ext cx="3240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 name="Google Shape;439;p35"/>
          <p:cNvCxnSpPr>
            <a:stCxn id="438" idx="1"/>
            <a:endCxn id="440" idx="3"/>
          </p:cNvCxnSpPr>
          <p:nvPr/>
        </p:nvCxnSpPr>
        <p:spPr>
          <a:xfrm flipH="1">
            <a:off x="2337250" y="1465300"/>
            <a:ext cx="2122200" cy="211500"/>
          </a:xfrm>
          <a:prstGeom prst="straightConnector1">
            <a:avLst/>
          </a:prstGeom>
          <a:noFill/>
          <a:ln cap="flat" cmpd="sng" w="9525">
            <a:solidFill>
              <a:schemeClr val="dk2"/>
            </a:solidFill>
            <a:prstDash val="solid"/>
            <a:round/>
            <a:headEnd len="med" w="med" type="none"/>
            <a:tailEnd len="med" w="med" type="triangle"/>
          </a:ln>
        </p:spPr>
      </p:cxnSp>
      <p:sp>
        <p:nvSpPr>
          <p:cNvPr id="440" name="Google Shape;440;p35"/>
          <p:cNvSpPr txBox="1"/>
          <p:nvPr/>
        </p:nvSpPr>
        <p:spPr>
          <a:xfrm>
            <a:off x="546900" y="146115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redirect users to Feedback Post page</a:t>
            </a:r>
            <a:endParaRPr sz="800">
              <a:solidFill>
                <a:schemeClr val="dk1"/>
              </a:solidFill>
            </a:endParaRPr>
          </a:p>
        </p:txBody>
      </p:sp>
      <p:sp>
        <p:nvSpPr>
          <p:cNvPr id="441" name="Google Shape;441;p35"/>
          <p:cNvSpPr/>
          <p:nvPr/>
        </p:nvSpPr>
        <p:spPr>
          <a:xfrm>
            <a:off x="2875275" y="1954000"/>
            <a:ext cx="5301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 name="Google Shape;442;p35"/>
          <p:cNvCxnSpPr>
            <a:stCxn id="441" idx="1"/>
            <a:endCxn id="443" idx="3"/>
          </p:cNvCxnSpPr>
          <p:nvPr/>
        </p:nvCxnSpPr>
        <p:spPr>
          <a:xfrm flipH="1">
            <a:off x="2337375" y="2033050"/>
            <a:ext cx="537900" cy="438300"/>
          </a:xfrm>
          <a:prstGeom prst="straightConnector1">
            <a:avLst/>
          </a:prstGeom>
          <a:noFill/>
          <a:ln cap="flat" cmpd="sng" w="9525">
            <a:solidFill>
              <a:schemeClr val="dk2"/>
            </a:solidFill>
            <a:prstDash val="solid"/>
            <a:round/>
            <a:headEnd len="med" w="med" type="none"/>
            <a:tailEnd len="med" w="med" type="triangle"/>
          </a:ln>
        </p:spPr>
      </p:cxnSp>
      <p:sp>
        <p:nvSpPr>
          <p:cNvPr id="443" name="Google Shape;443;p35"/>
          <p:cNvSpPr txBox="1"/>
          <p:nvPr/>
        </p:nvSpPr>
        <p:spPr>
          <a:xfrm>
            <a:off x="546900" y="2255863"/>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 link to view comments</a:t>
            </a:r>
            <a:endParaRPr sz="800">
              <a:solidFill>
                <a:schemeClr val="dk1"/>
              </a:solidFill>
            </a:endParaRPr>
          </a:p>
        </p:txBody>
      </p:sp>
      <p:sp>
        <p:nvSpPr>
          <p:cNvPr id="444" name="Google Shape;444;p35"/>
          <p:cNvSpPr/>
          <p:nvPr/>
        </p:nvSpPr>
        <p:spPr>
          <a:xfrm>
            <a:off x="5915475" y="1823250"/>
            <a:ext cx="230400" cy="10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35"/>
          <p:cNvCxnSpPr>
            <a:stCxn id="444" idx="3"/>
            <a:endCxn id="446" idx="1"/>
          </p:cNvCxnSpPr>
          <p:nvPr/>
        </p:nvCxnSpPr>
        <p:spPr>
          <a:xfrm>
            <a:off x="6145875" y="1876650"/>
            <a:ext cx="591600" cy="102300"/>
          </a:xfrm>
          <a:prstGeom prst="straightConnector1">
            <a:avLst/>
          </a:prstGeom>
          <a:noFill/>
          <a:ln cap="flat" cmpd="sng" w="9525">
            <a:solidFill>
              <a:schemeClr val="dk2"/>
            </a:solidFill>
            <a:prstDash val="solid"/>
            <a:round/>
            <a:headEnd len="med" w="med" type="none"/>
            <a:tailEnd len="med" w="med" type="triangle"/>
          </a:ln>
        </p:spPr>
      </p:cxnSp>
      <p:sp>
        <p:nvSpPr>
          <p:cNvPr id="446" name="Google Shape;446;p35"/>
          <p:cNvSpPr txBox="1"/>
          <p:nvPr/>
        </p:nvSpPr>
        <p:spPr>
          <a:xfrm>
            <a:off x="6737500" y="1701775"/>
            <a:ext cx="19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 Delete button to remove their own comment or comments on their own post.</a:t>
            </a:r>
            <a:endParaRPr sz="800">
              <a:solidFill>
                <a:schemeClr val="dk1"/>
              </a:solidFill>
            </a:endParaRPr>
          </a:p>
        </p:txBody>
      </p:sp>
      <p:sp>
        <p:nvSpPr>
          <p:cNvPr id="447" name="Google Shape;447;p35"/>
          <p:cNvSpPr/>
          <p:nvPr/>
        </p:nvSpPr>
        <p:spPr>
          <a:xfrm>
            <a:off x="2875275" y="2828475"/>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35"/>
          <p:cNvCxnSpPr>
            <a:stCxn id="447" idx="1"/>
            <a:endCxn id="449" idx="3"/>
          </p:cNvCxnSpPr>
          <p:nvPr/>
        </p:nvCxnSpPr>
        <p:spPr>
          <a:xfrm flipH="1">
            <a:off x="2337375" y="2907525"/>
            <a:ext cx="537900" cy="481500"/>
          </a:xfrm>
          <a:prstGeom prst="straightConnector1">
            <a:avLst/>
          </a:prstGeom>
          <a:noFill/>
          <a:ln cap="flat" cmpd="sng" w="9525">
            <a:solidFill>
              <a:schemeClr val="dk2"/>
            </a:solidFill>
            <a:prstDash val="solid"/>
            <a:round/>
            <a:headEnd len="med" w="med" type="none"/>
            <a:tailEnd len="med" w="med" type="triangle"/>
          </a:ln>
        </p:spPr>
      </p:cxnSp>
      <p:sp>
        <p:nvSpPr>
          <p:cNvPr id="449" name="Google Shape;449;p35"/>
          <p:cNvSpPr txBox="1"/>
          <p:nvPr/>
        </p:nvSpPr>
        <p:spPr>
          <a:xfrm>
            <a:off x="546900" y="317360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their name to view all of their posts</a:t>
            </a:r>
            <a:endParaRPr sz="800">
              <a:solidFill>
                <a:schemeClr val="dk1"/>
              </a:solidFill>
            </a:endParaRPr>
          </a:p>
        </p:txBody>
      </p:sp>
      <p:sp>
        <p:nvSpPr>
          <p:cNvPr id="450" name="Google Shape;450;p35"/>
          <p:cNvSpPr/>
          <p:nvPr/>
        </p:nvSpPr>
        <p:spPr>
          <a:xfrm>
            <a:off x="4459450" y="3996150"/>
            <a:ext cx="3240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 name="Google Shape;451;p35"/>
          <p:cNvCxnSpPr>
            <a:stCxn id="450" idx="1"/>
            <a:endCxn id="452" idx="3"/>
          </p:cNvCxnSpPr>
          <p:nvPr/>
        </p:nvCxnSpPr>
        <p:spPr>
          <a:xfrm flipH="1">
            <a:off x="2163850" y="4075200"/>
            <a:ext cx="2295600" cy="381000"/>
          </a:xfrm>
          <a:prstGeom prst="straightConnector1">
            <a:avLst/>
          </a:prstGeom>
          <a:noFill/>
          <a:ln cap="flat" cmpd="sng" w="9525">
            <a:solidFill>
              <a:schemeClr val="dk2"/>
            </a:solidFill>
            <a:prstDash val="solid"/>
            <a:round/>
            <a:headEnd len="med" w="med" type="none"/>
            <a:tailEnd len="med" w="med" type="triangle"/>
          </a:ln>
        </p:spPr>
      </p:cxnSp>
      <p:sp>
        <p:nvSpPr>
          <p:cNvPr id="452" name="Google Shape;452;p35"/>
          <p:cNvSpPr txBox="1"/>
          <p:nvPr/>
        </p:nvSpPr>
        <p:spPr>
          <a:xfrm>
            <a:off x="720300" y="4240650"/>
            <a:ext cx="144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redirect the user to “Bug Post”  page</a:t>
            </a:r>
            <a:endParaRPr sz="800">
              <a:solidFill>
                <a:schemeClr val="dk1"/>
              </a:solidFill>
            </a:endParaRPr>
          </a:p>
        </p:txBody>
      </p:sp>
      <p:sp>
        <p:nvSpPr>
          <p:cNvPr id="453" name="Google Shape;453;p35"/>
          <p:cNvSpPr/>
          <p:nvPr/>
        </p:nvSpPr>
        <p:spPr>
          <a:xfrm>
            <a:off x="2875350" y="4727425"/>
            <a:ext cx="3393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35"/>
          <p:cNvCxnSpPr>
            <a:stCxn id="453" idx="3"/>
          </p:cNvCxnSpPr>
          <p:nvPr/>
        </p:nvCxnSpPr>
        <p:spPr>
          <a:xfrm>
            <a:off x="6268650" y="4806475"/>
            <a:ext cx="462900" cy="1500"/>
          </a:xfrm>
          <a:prstGeom prst="straightConnector1">
            <a:avLst/>
          </a:prstGeom>
          <a:noFill/>
          <a:ln cap="flat" cmpd="sng" w="9525">
            <a:solidFill>
              <a:schemeClr val="dk2"/>
            </a:solidFill>
            <a:prstDash val="solid"/>
            <a:round/>
            <a:headEnd len="med" w="med" type="none"/>
            <a:tailEnd len="med" w="med" type="triangle"/>
          </a:ln>
        </p:spPr>
      </p:cxnSp>
      <p:sp>
        <p:nvSpPr>
          <p:cNvPr id="455" name="Google Shape;455;p35"/>
          <p:cNvSpPr txBox="1"/>
          <p:nvPr/>
        </p:nvSpPr>
        <p:spPr>
          <a:xfrm>
            <a:off x="6691450" y="4652575"/>
            <a:ext cx="1998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view the status of the post</a:t>
            </a:r>
            <a:endParaRPr sz="800">
              <a:solidFill>
                <a:schemeClr val="dk1"/>
              </a:solidFill>
            </a:endParaRPr>
          </a:p>
        </p:txBody>
      </p:sp>
      <p:sp>
        <p:nvSpPr>
          <p:cNvPr id="456" name="Google Shape;456;p35"/>
          <p:cNvSpPr/>
          <p:nvPr/>
        </p:nvSpPr>
        <p:spPr>
          <a:xfrm>
            <a:off x="2845425" y="1181575"/>
            <a:ext cx="4032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 name="Google Shape;457;p35"/>
          <p:cNvCxnSpPr>
            <a:stCxn id="456" idx="1"/>
            <a:endCxn id="458" idx="3"/>
          </p:cNvCxnSpPr>
          <p:nvPr/>
        </p:nvCxnSpPr>
        <p:spPr>
          <a:xfrm rot="10800000">
            <a:off x="2221425" y="1182025"/>
            <a:ext cx="624000" cy="78600"/>
          </a:xfrm>
          <a:prstGeom prst="straightConnector1">
            <a:avLst/>
          </a:prstGeom>
          <a:noFill/>
          <a:ln cap="flat" cmpd="sng" w="9525">
            <a:solidFill>
              <a:schemeClr val="dk2"/>
            </a:solidFill>
            <a:prstDash val="solid"/>
            <a:round/>
            <a:headEnd len="med" w="med" type="none"/>
            <a:tailEnd len="med" w="med" type="triangle"/>
          </a:ln>
        </p:spPr>
      </p:cxnSp>
      <p:sp>
        <p:nvSpPr>
          <p:cNvPr id="458" name="Google Shape;458;p35"/>
          <p:cNvSpPr txBox="1"/>
          <p:nvPr/>
        </p:nvSpPr>
        <p:spPr>
          <a:xfrm>
            <a:off x="662700" y="966550"/>
            <a:ext cx="1558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Consist of Feedback and Bug Posts</a:t>
            </a:r>
            <a:endParaRPr sz="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36"/>
          <p:cNvPicPr preferRelativeResize="0"/>
          <p:nvPr/>
        </p:nvPicPr>
        <p:blipFill>
          <a:blip r:embed="rId3">
            <a:alphaModFix/>
          </a:blip>
          <a:stretch>
            <a:fillRect/>
          </a:stretch>
        </p:blipFill>
        <p:spPr>
          <a:xfrm>
            <a:off x="1821912" y="1283888"/>
            <a:ext cx="5804976" cy="3006824"/>
          </a:xfrm>
          <a:prstGeom prst="rect">
            <a:avLst/>
          </a:prstGeom>
          <a:noFill/>
          <a:ln>
            <a:noFill/>
          </a:ln>
        </p:spPr>
      </p:pic>
      <p:sp>
        <p:nvSpPr>
          <p:cNvPr id="464" name="Google Shape;46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Process of Creating a Post </a:t>
            </a:r>
            <a:endParaRPr/>
          </a:p>
        </p:txBody>
      </p:sp>
      <p:cxnSp>
        <p:nvCxnSpPr>
          <p:cNvPr id="465" name="Google Shape;465;p36"/>
          <p:cNvCxnSpPr>
            <a:stCxn id="466" idx="1"/>
            <a:endCxn id="467" idx="2"/>
          </p:cNvCxnSpPr>
          <p:nvPr/>
        </p:nvCxnSpPr>
        <p:spPr>
          <a:xfrm rot="10800000">
            <a:off x="957900" y="2056350"/>
            <a:ext cx="864000" cy="354900"/>
          </a:xfrm>
          <a:prstGeom prst="straightConnector1">
            <a:avLst/>
          </a:prstGeom>
          <a:noFill/>
          <a:ln cap="flat" cmpd="sng" w="9525">
            <a:solidFill>
              <a:schemeClr val="dk2"/>
            </a:solidFill>
            <a:prstDash val="solid"/>
            <a:round/>
            <a:headEnd len="med" w="med" type="none"/>
            <a:tailEnd len="med" w="med" type="triangle"/>
          </a:ln>
        </p:spPr>
      </p:cxnSp>
      <p:sp>
        <p:nvSpPr>
          <p:cNvPr id="467" name="Google Shape;467;p36"/>
          <p:cNvSpPr txBox="1"/>
          <p:nvPr/>
        </p:nvSpPr>
        <p:spPr>
          <a:xfrm>
            <a:off x="107363" y="1502325"/>
            <a:ext cx="170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t>
            </a:r>
            <a:r>
              <a:rPr lang="en-GB" sz="800">
                <a:solidFill>
                  <a:schemeClr val="dk1"/>
                </a:solidFill>
              </a:rPr>
              <a:t>can choose the type of Post they are writing by clicking on the dropdown menu</a:t>
            </a:r>
            <a:endParaRPr sz="800">
              <a:solidFill>
                <a:schemeClr val="dk1"/>
              </a:solidFill>
            </a:endParaRPr>
          </a:p>
        </p:txBody>
      </p:sp>
      <p:sp>
        <p:nvSpPr>
          <p:cNvPr id="466" name="Google Shape;466;p36"/>
          <p:cNvSpPr/>
          <p:nvPr/>
        </p:nvSpPr>
        <p:spPr>
          <a:xfrm>
            <a:off x="1821900" y="2264400"/>
            <a:ext cx="5805000" cy="29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1821900" y="2554350"/>
            <a:ext cx="5805000" cy="3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 name="Google Shape;469;p36"/>
          <p:cNvCxnSpPr>
            <a:endCxn id="470" idx="3"/>
          </p:cNvCxnSpPr>
          <p:nvPr/>
        </p:nvCxnSpPr>
        <p:spPr>
          <a:xfrm rot="10800000">
            <a:off x="1625963" y="2756563"/>
            <a:ext cx="905400" cy="14400"/>
          </a:xfrm>
          <a:prstGeom prst="straightConnector1">
            <a:avLst/>
          </a:prstGeom>
          <a:noFill/>
          <a:ln cap="flat" cmpd="sng" w="9525">
            <a:solidFill>
              <a:schemeClr val="dk2"/>
            </a:solidFill>
            <a:prstDash val="solid"/>
            <a:round/>
            <a:headEnd len="med" w="med" type="none"/>
            <a:tailEnd len="med" w="med" type="triangle"/>
          </a:ln>
        </p:spPr>
      </p:cxnSp>
      <p:sp>
        <p:nvSpPr>
          <p:cNvPr id="470" name="Google Shape;470;p36"/>
          <p:cNvSpPr txBox="1"/>
          <p:nvPr/>
        </p:nvSpPr>
        <p:spPr>
          <a:xfrm>
            <a:off x="43463" y="2541013"/>
            <a:ext cx="1582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t>
            </a:r>
            <a:r>
              <a:rPr lang="en-GB" sz="800">
                <a:solidFill>
                  <a:schemeClr val="dk1"/>
                </a:solidFill>
              </a:rPr>
              <a:t>can type in their feedback or bug issues here</a:t>
            </a:r>
            <a:endParaRPr sz="800">
              <a:solidFill>
                <a:schemeClr val="dk1"/>
              </a:solidFill>
            </a:endParaRPr>
          </a:p>
        </p:txBody>
      </p:sp>
      <p:sp>
        <p:nvSpPr>
          <p:cNvPr id="471" name="Google Shape;471;p36"/>
          <p:cNvSpPr txBox="1"/>
          <p:nvPr/>
        </p:nvSpPr>
        <p:spPr>
          <a:xfrm>
            <a:off x="166763" y="3385925"/>
            <a:ext cx="1582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status will automatically be set to “New” when a new post is made</a:t>
            </a:r>
            <a:endParaRPr sz="800">
              <a:solidFill>
                <a:schemeClr val="dk1"/>
              </a:solidFill>
            </a:endParaRPr>
          </a:p>
        </p:txBody>
      </p:sp>
      <p:sp>
        <p:nvSpPr>
          <p:cNvPr id="472" name="Google Shape;472;p36"/>
          <p:cNvSpPr/>
          <p:nvPr/>
        </p:nvSpPr>
        <p:spPr>
          <a:xfrm>
            <a:off x="1821900" y="2916450"/>
            <a:ext cx="5805000" cy="22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 name="Google Shape;473;p36"/>
          <p:cNvCxnSpPr>
            <a:stCxn id="472" idx="1"/>
            <a:endCxn id="471" idx="0"/>
          </p:cNvCxnSpPr>
          <p:nvPr/>
        </p:nvCxnSpPr>
        <p:spPr>
          <a:xfrm flipH="1">
            <a:off x="957900" y="3027300"/>
            <a:ext cx="864000" cy="358500"/>
          </a:xfrm>
          <a:prstGeom prst="straightConnector1">
            <a:avLst/>
          </a:prstGeom>
          <a:noFill/>
          <a:ln cap="flat" cmpd="sng" w="9525">
            <a:solidFill>
              <a:schemeClr val="dk2"/>
            </a:solidFill>
            <a:prstDash val="solid"/>
            <a:round/>
            <a:headEnd len="med" w="med" type="none"/>
            <a:tailEnd len="med" w="med" type="triangle"/>
          </a:ln>
        </p:spPr>
      </p:cxnSp>
      <p:sp>
        <p:nvSpPr>
          <p:cNvPr id="474" name="Google Shape;474;p36"/>
          <p:cNvSpPr/>
          <p:nvPr/>
        </p:nvSpPr>
        <p:spPr>
          <a:xfrm>
            <a:off x="4453924" y="3246700"/>
            <a:ext cx="513000" cy="35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 name="Google Shape;475;p36"/>
          <p:cNvCxnSpPr>
            <a:stCxn id="474" idx="3"/>
            <a:endCxn id="476" idx="1"/>
          </p:cNvCxnSpPr>
          <p:nvPr/>
        </p:nvCxnSpPr>
        <p:spPr>
          <a:xfrm flipH="1" rot="10800000">
            <a:off x="4966924" y="3324250"/>
            <a:ext cx="2666400" cy="99900"/>
          </a:xfrm>
          <a:prstGeom prst="straightConnector1">
            <a:avLst/>
          </a:prstGeom>
          <a:noFill/>
          <a:ln cap="flat" cmpd="sng" w="9525">
            <a:solidFill>
              <a:schemeClr val="dk2"/>
            </a:solidFill>
            <a:prstDash val="solid"/>
            <a:round/>
            <a:headEnd len="med" w="med" type="none"/>
            <a:tailEnd len="med" w="med" type="triangle"/>
          </a:ln>
        </p:spPr>
      </p:cxnSp>
      <p:sp>
        <p:nvSpPr>
          <p:cNvPr id="476" name="Google Shape;476;p36"/>
          <p:cNvSpPr txBox="1"/>
          <p:nvPr/>
        </p:nvSpPr>
        <p:spPr>
          <a:xfrm>
            <a:off x="7633425" y="3108700"/>
            <a:ext cx="139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t>
            </a:r>
            <a:r>
              <a:rPr lang="en-GB" sz="800">
                <a:solidFill>
                  <a:schemeClr val="dk1"/>
                </a:solidFill>
              </a:rPr>
              <a:t>can click the “Post” button to make a post</a:t>
            </a:r>
            <a:endParaRPr sz="800">
              <a:solidFill>
                <a:schemeClr val="dk1"/>
              </a:solidFill>
            </a:endParaRPr>
          </a:p>
        </p:txBody>
      </p:sp>
      <p:cxnSp>
        <p:nvCxnSpPr>
          <p:cNvPr id="477" name="Google Shape;477;p36"/>
          <p:cNvCxnSpPr>
            <a:stCxn id="478" idx="3"/>
            <a:endCxn id="479" idx="1"/>
          </p:cNvCxnSpPr>
          <p:nvPr/>
        </p:nvCxnSpPr>
        <p:spPr>
          <a:xfrm flipH="1" rot="10800000">
            <a:off x="4966774" y="3834950"/>
            <a:ext cx="2666700" cy="11700"/>
          </a:xfrm>
          <a:prstGeom prst="straightConnector1">
            <a:avLst/>
          </a:prstGeom>
          <a:noFill/>
          <a:ln cap="flat" cmpd="sng" w="9525">
            <a:solidFill>
              <a:schemeClr val="dk2"/>
            </a:solidFill>
            <a:prstDash val="solid"/>
            <a:round/>
            <a:headEnd len="med" w="med" type="none"/>
            <a:tailEnd len="med" w="med" type="triangle"/>
          </a:ln>
        </p:spPr>
      </p:cxnSp>
      <p:sp>
        <p:nvSpPr>
          <p:cNvPr id="479" name="Google Shape;479;p36"/>
          <p:cNvSpPr txBox="1"/>
          <p:nvPr/>
        </p:nvSpPr>
        <p:spPr>
          <a:xfrm>
            <a:off x="7633425" y="3619400"/>
            <a:ext cx="139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t>
            </a:r>
            <a:r>
              <a:rPr lang="en-GB" sz="800">
                <a:solidFill>
                  <a:schemeClr val="dk1"/>
                </a:solidFill>
              </a:rPr>
              <a:t>can click “Back” to go to the previous page</a:t>
            </a:r>
            <a:endParaRPr sz="800">
              <a:solidFill>
                <a:schemeClr val="dk1"/>
              </a:solidFill>
            </a:endParaRPr>
          </a:p>
        </p:txBody>
      </p:sp>
      <p:sp>
        <p:nvSpPr>
          <p:cNvPr id="478" name="Google Shape;478;p36"/>
          <p:cNvSpPr/>
          <p:nvPr/>
        </p:nvSpPr>
        <p:spPr>
          <a:xfrm>
            <a:off x="4453774" y="3669200"/>
            <a:ext cx="513000" cy="35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7"/>
          <p:cNvSpPr txBox="1"/>
          <p:nvPr>
            <p:ph type="title"/>
          </p:nvPr>
        </p:nvSpPr>
        <p:spPr>
          <a:xfrm>
            <a:off x="311700" y="197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Posts Page - Feedback</a:t>
            </a:r>
            <a:endParaRPr/>
          </a:p>
        </p:txBody>
      </p:sp>
      <p:pic>
        <p:nvPicPr>
          <p:cNvPr id="485" name="Google Shape;485;p37"/>
          <p:cNvPicPr preferRelativeResize="0"/>
          <p:nvPr/>
        </p:nvPicPr>
        <p:blipFill>
          <a:blip r:embed="rId3">
            <a:alphaModFix/>
          </a:blip>
          <a:stretch>
            <a:fillRect/>
          </a:stretch>
        </p:blipFill>
        <p:spPr>
          <a:xfrm>
            <a:off x="2786051" y="770450"/>
            <a:ext cx="3571875" cy="4280650"/>
          </a:xfrm>
          <a:prstGeom prst="rect">
            <a:avLst/>
          </a:prstGeom>
          <a:noFill/>
          <a:ln>
            <a:noFill/>
          </a:ln>
        </p:spPr>
      </p:pic>
      <p:sp>
        <p:nvSpPr>
          <p:cNvPr id="486" name="Google Shape;486;p37"/>
          <p:cNvSpPr/>
          <p:nvPr/>
        </p:nvSpPr>
        <p:spPr>
          <a:xfrm>
            <a:off x="5915725" y="1193275"/>
            <a:ext cx="4422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2786050" y="1193275"/>
            <a:ext cx="953100" cy="21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 name="Google Shape;488;p37"/>
          <p:cNvCxnSpPr>
            <a:stCxn id="487" idx="1"/>
            <a:endCxn id="489" idx="3"/>
          </p:cNvCxnSpPr>
          <p:nvPr/>
        </p:nvCxnSpPr>
        <p:spPr>
          <a:xfrm flipH="1">
            <a:off x="2293750" y="1299325"/>
            <a:ext cx="492300" cy="16200"/>
          </a:xfrm>
          <a:prstGeom prst="straightConnector1">
            <a:avLst/>
          </a:prstGeom>
          <a:noFill/>
          <a:ln cap="flat" cmpd="sng" w="9525">
            <a:solidFill>
              <a:schemeClr val="dk2"/>
            </a:solidFill>
            <a:prstDash val="solid"/>
            <a:round/>
            <a:headEnd len="med" w="med" type="none"/>
            <a:tailEnd len="med" w="med" type="triangle"/>
          </a:ln>
        </p:spPr>
      </p:cxnSp>
      <p:sp>
        <p:nvSpPr>
          <p:cNvPr id="489" name="Google Shape;489;p37"/>
          <p:cNvSpPr txBox="1"/>
          <p:nvPr/>
        </p:nvSpPr>
        <p:spPr>
          <a:xfrm>
            <a:off x="503350" y="1161475"/>
            <a:ext cx="1790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Consists of only Feedback Posts</a:t>
            </a:r>
            <a:endParaRPr sz="800">
              <a:solidFill>
                <a:schemeClr val="dk1"/>
              </a:solidFill>
            </a:endParaRPr>
          </a:p>
        </p:txBody>
      </p:sp>
      <p:sp>
        <p:nvSpPr>
          <p:cNvPr id="490" name="Google Shape;490;p37"/>
          <p:cNvSpPr/>
          <p:nvPr/>
        </p:nvSpPr>
        <p:spPr>
          <a:xfrm>
            <a:off x="6093625" y="2881275"/>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5989125" y="1838725"/>
            <a:ext cx="2199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p:nvPr/>
        </p:nvSpPr>
        <p:spPr>
          <a:xfrm>
            <a:off x="2831325" y="3365775"/>
            <a:ext cx="3486600" cy="19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p:nvPr/>
        </p:nvSpPr>
        <p:spPr>
          <a:xfrm>
            <a:off x="2825825" y="1996825"/>
            <a:ext cx="5301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 name="Google Shape;494;p37"/>
          <p:cNvCxnSpPr>
            <a:stCxn id="493" idx="1"/>
            <a:endCxn id="495" idx="3"/>
          </p:cNvCxnSpPr>
          <p:nvPr/>
        </p:nvCxnSpPr>
        <p:spPr>
          <a:xfrm rot="10800000">
            <a:off x="2293625" y="2075875"/>
            <a:ext cx="532200" cy="0"/>
          </a:xfrm>
          <a:prstGeom prst="straightConnector1">
            <a:avLst/>
          </a:prstGeom>
          <a:noFill/>
          <a:ln cap="flat" cmpd="sng" w="9525">
            <a:solidFill>
              <a:schemeClr val="dk2"/>
            </a:solidFill>
            <a:prstDash val="solid"/>
            <a:round/>
            <a:headEnd len="med" w="med" type="none"/>
            <a:tailEnd len="med" w="med" type="triangle"/>
          </a:ln>
        </p:spPr>
      </p:cxnSp>
      <p:sp>
        <p:nvSpPr>
          <p:cNvPr id="495" name="Google Shape;495;p37"/>
          <p:cNvSpPr txBox="1"/>
          <p:nvPr/>
        </p:nvSpPr>
        <p:spPr>
          <a:xfrm>
            <a:off x="503350" y="186032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 link to view comments</a:t>
            </a:r>
            <a:endParaRPr sz="800">
              <a:solidFill>
                <a:schemeClr val="dk1"/>
              </a:solidFill>
            </a:endParaRPr>
          </a:p>
        </p:txBody>
      </p:sp>
      <p:sp>
        <p:nvSpPr>
          <p:cNvPr id="496" name="Google Shape;496;p37"/>
          <p:cNvSpPr/>
          <p:nvPr/>
        </p:nvSpPr>
        <p:spPr>
          <a:xfrm>
            <a:off x="2825825" y="2881275"/>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37"/>
          <p:cNvCxnSpPr>
            <a:stCxn id="496" idx="1"/>
            <a:endCxn id="498" idx="3"/>
          </p:cNvCxnSpPr>
          <p:nvPr/>
        </p:nvCxnSpPr>
        <p:spPr>
          <a:xfrm rot="10800000">
            <a:off x="2217725" y="2960325"/>
            <a:ext cx="608100" cy="0"/>
          </a:xfrm>
          <a:prstGeom prst="straightConnector1">
            <a:avLst/>
          </a:prstGeom>
          <a:noFill/>
          <a:ln cap="flat" cmpd="sng" w="9525">
            <a:solidFill>
              <a:schemeClr val="dk2"/>
            </a:solidFill>
            <a:prstDash val="solid"/>
            <a:round/>
            <a:headEnd len="med" w="med" type="none"/>
            <a:tailEnd len="med" w="med" type="triangle"/>
          </a:ln>
        </p:spPr>
      </p:cxnSp>
      <p:sp>
        <p:nvSpPr>
          <p:cNvPr id="498" name="Google Shape;498;p37"/>
          <p:cNvSpPr txBox="1"/>
          <p:nvPr/>
        </p:nvSpPr>
        <p:spPr>
          <a:xfrm>
            <a:off x="579400" y="2744775"/>
            <a:ext cx="163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their name to view all of their posts</a:t>
            </a:r>
            <a:endParaRPr sz="800">
              <a:solidFill>
                <a:schemeClr val="dk1"/>
              </a:solidFill>
            </a:endParaRPr>
          </a:p>
        </p:txBody>
      </p:sp>
      <p:sp>
        <p:nvSpPr>
          <p:cNvPr id="499" name="Google Shape;499;p37"/>
          <p:cNvSpPr/>
          <p:nvPr/>
        </p:nvSpPr>
        <p:spPr>
          <a:xfrm>
            <a:off x="2860125" y="4818150"/>
            <a:ext cx="3393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 name="Google Shape;500;p37"/>
          <p:cNvCxnSpPr>
            <a:stCxn id="486" idx="3"/>
            <a:endCxn id="501" idx="1"/>
          </p:cNvCxnSpPr>
          <p:nvPr/>
        </p:nvCxnSpPr>
        <p:spPr>
          <a:xfrm flipH="1" rot="10800000">
            <a:off x="6357925" y="978025"/>
            <a:ext cx="701100" cy="294300"/>
          </a:xfrm>
          <a:prstGeom prst="straightConnector1">
            <a:avLst/>
          </a:prstGeom>
          <a:noFill/>
          <a:ln cap="flat" cmpd="sng" w="9525">
            <a:solidFill>
              <a:schemeClr val="dk2"/>
            </a:solidFill>
            <a:prstDash val="solid"/>
            <a:round/>
            <a:headEnd len="med" w="med" type="none"/>
            <a:tailEnd len="med" w="med" type="triangle"/>
          </a:ln>
        </p:spPr>
      </p:cxnSp>
      <p:sp>
        <p:nvSpPr>
          <p:cNvPr id="501" name="Google Shape;501;p37"/>
          <p:cNvSpPr txBox="1"/>
          <p:nvPr/>
        </p:nvSpPr>
        <p:spPr>
          <a:xfrm>
            <a:off x="7058925" y="76245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redirect users to a page where they can create a post</a:t>
            </a:r>
            <a:endParaRPr sz="800">
              <a:solidFill>
                <a:schemeClr val="dk1"/>
              </a:solidFill>
            </a:endParaRPr>
          </a:p>
        </p:txBody>
      </p:sp>
      <p:cxnSp>
        <p:nvCxnSpPr>
          <p:cNvPr id="502" name="Google Shape;502;p37"/>
          <p:cNvCxnSpPr>
            <a:stCxn id="490" idx="3"/>
            <a:endCxn id="503" idx="1"/>
          </p:cNvCxnSpPr>
          <p:nvPr/>
        </p:nvCxnSpPr>
        <p:spPr>
          <a:xfrm flipH="1" rot="10800000">
            <a:off x="6357925" y="2760525"/>
            <a:ext cx="701100" cy="199800"/>
          </a:xfrm>
          <a:prstGeom prst="straightConnector1">
            <a:avLst/>
          </a:prstGeom>
          <a:noFill/>
          <a:ln cap="flat" cmpd="sng" w="9525">
            <a:solidFill>
              <a:schemeClr val="dk2"/>
            </a:solidFill>
            <a:prstDash val="solid"/>
            <a:round/>
            <a:headEnd len="med" w="med" type="none"/>
            <a:tailEnd len="med" w="med" type="triangle"/>
          </a:ln>
        </p:spPr>
      </p:cxnSp>
      <p:sp>
        <p:nvSpPr>
          <p:cNvPr id="503" name="Google Shape;503;p37"/>
          <p:cNvSpPr txBox="1"/>
          <p:nvPr/>
        </p:nvSpPr>
        <p:spPr>
          <a:xfrm>
            <a:off x="7058925" y="254505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 thumbs-up icon to give the post a like</a:t>
            </a:r>
            <a:endParaRPr sz="800">
              <a:solidFill>
                <a:schemeClr val="dk1"/>
              </a:solidFill>
            </a:endParaRPr>
          </a:p>
        </p:txBody>
      </p:sp>
      <p:cxnSp>
        <p:nvCxnSpPr>
          <p:cNvPr id="504" name="Google Shape;504;p37"/>
          <p:cNvCxnSpPr>
            <a:stCxn id="492" idx="3"/>
            <a:endCxn id="505" idx="1"/>
          </p:cNvCxnSpPr>
          <p:nvPr/>
        </p:nvCxnSpPr>
        <p:spPr>
          <a:xfrm>
            <a:off x="6317925" y="3465675"/>
            <a:ext cx="810300" cy="1800"/>
          </a:xfrm>
          <a:prstGeom prst="straightConnector1">
            <a:avLst/>
          </a:prstGeom>
          <a:noFill/>
          <a:ln cap="flat" cmpd="sng" w="9525">
            <a:solidFill>
              <a:schemeClr val="dk2"/>
            </a:solidFill>
            <a:prstDash val="solid"/>
            <a:round/>
            <a:headEnd len="med" w="med" type="none"/>
            <a:tailEnd len="med" w="med" type="triangle"/>
          </a:ln>
        </p:spPr>
      </p:cxnSp>
      <p:sp>
        <p:nvSpPr>
          <p:cNvPr id="505" name="Google Shape;505;p37"/>
          <p:cNvSpPr txBox="1"/>
          <p:nvPr/>
        </p:nvSpPr>
        <p:spPr>
          <a:xfrm>
            <a:off x="7128075" y="3313525"/>
            <a:ext cx="1652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comment on posts</a:t>
            </a:r>
            <a:endParaRPr sz="800">
              <a:solidFill>
                <a:schemeClr val="dk1"/>
              </a:solidFill>
            </a:endParaRPr>
          </a:p>
        </p:txBody>
      </p:sp>
      <p:cxnSp>
        <p:nvCxnSpPr>
          <p:cNvPr id="506" name="Google Shape;506;p37"/>
          <p:cNvCxnSpPr>
            <a:stCxn id="491" idx="3"/>
            <a:endCxn id="507" idx="1"/>
          </p:cNvCxnSpPr>
          <p:nvPr/>
        </p:nvCxnSpPr>
        <p:spPr>
          <a:xfrm>
            <a:off x="6209025" y="1917775"/>
            <a:ext cx="792000" cy="135900"/>
          </a:xfrm>
          <a:prstGeom prst="straightConnector1">
            <a:avLst/>
          </a:prstGeom>
          <a:noFill/>
          <a:ln cap="flat" cmpd="sng" w="9525">
            <a:solidFill>
              <a:schemeClr val="dk2"/>
            </a:solidFill>
            <a:prstDash val="solid"/>
            <a:round/>
            <a:headEnd len="med" w="med" type="none"/>
            <a:tailEnd len="med" w="med" type="triangle"/>
          </a:ln>
        </p:spPr>
      </p:cxnSp>
      <p:sp>
        <p:nvSpPr>
          <p:cNvPr id="507" name="Google Shape;507;p37"/>
          <p:cNvSpPr txBox="1"/>
          <p:nvPr/>
        </p:nvSpPr>
        <p:spPr>
          <a:xfrm>
            <a:off x="7001025" y="1776600"/>
            <a:ext cx="19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 Delete button to remove their own comment or comments on their own post.</a:t>
            </a:r>
            <a:endParaRPr sz="800">
              <a:solidFill>
                <a:schemeClr val="dk1"/>
              </a:solidFill>
            </a:endParaRPr>
          </a:p>
        </p:txBody>
      </p:sp>
      <p:cxnSp>
        <p:nvCxnSpPr>
          <p:cNvPr id="508" name="Google Shape;508;p37"/>
          <p:cNvCxnSpPr>
            <a:stCxn id="499" idx="3"/>
          </p:cNvCxnSpPr>
          <p:nvPr/>
        </p:nvCxnSpPr>
        <p:spPr>
          <a:xfrm flipH="1" rot="10800000">
            <a:off x="6253425" y="4882800"/>
            <a:ext cx="741600" cy="14400"/>
          </a:xfrm>
          <a:prstGeom prst="straightConnector1">
            <a:avLst/>
          </a:prstGeom>
          <a:noFill/>
          <a:ln cap="flat" cmpd="sng" w="9525">
            <a:solidFill>
              <a:schemeClr val="dk2"/>
            </a:solidFill>
            <a:prstDash val="solid"/>
            <a:round/>
            <a:headEnd len="med" w="med" type="none"/>
            <a:tailEnd len="med" w="med" type="triangle"/>
          </a:ln>
        </p:spPr>
      </p:cxnSp>
      <p:sp>
        <p:nvSpPr>
          <p:cNvPr id="509" name="Google Shape;509;p37"/>
          <p:cNvSpPr txBox="1"/>
          <p:nvPr/>
        </p:nvSpPr>
        <p:spPr>
          <a:xfrm>
            <a:off x="6954975" y="4727400"/>
            <a:ext cx="1998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view the status of the post</a:t>
            </a:r>
            <a:endParaRPr sz="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38"/>
          <p:cNvPicPr preferRelativeResize="0"/>
          <p:nvPr/>
        </p:nvPicPr>
        <p:blipFill>
          <a:blip r:embed="rId3">
            <a:alphaModFix/>
          </a:blip>
          <a:stretch>
            <a:fillRect/>
          </a:stretch>
        </p:blipFill>
        <p:spPr>
          <a:xfrm>
            <a:off x="2799925" y="790225"/>
            <a:ext cx="3593101" cy="4215450"/>
          </a:xfrm>
          <a:prstGeom prst="rect">
            <a:avLst/>
          </a:prstGeom>
          <a:noFill/>
          <a:ln>
            <a:noFill/>
          </a:ln>
        </p:spPr>
      </p:pic>
      <p:sp>
        <p:nvSpPr>
          <p:cNvPr id="515" name="Google Shape;515;p38"/>
          <p:cNvSpPr txBox="1"/>
          <p:nvPr>
            <p:ph type="title"/>
          </p:nvPr>
        </p:nvSpPr>
        <p:spPr>
          <a:xfrm>
            <a:off x="311700" y="21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Posts Page - Bug</a:t>
            </a:r>
            <a:endParaRPr/>
          </a:p>
        </p:txBody>
      </p:sp>
      <p:sp>
        <p:nvSpPr>
          <p:cNvPr id="516" name="Google Shape;516;p38"/>
          <p:cNvSpPr/>
          <p:nvPr/>
        </p:nvSpPr>
        <p:spPr>
          <a:xfrm>
            <a:off x="2799925" y="1193275"/>
            <a:ext cx="619200" cy="18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38"/>
          <p:cNvCxnSpPr>
            <a:stCxn id="516" idx="1"/>
            <a:endCxn id="518" idx="3"/>
          </p:cNvCxnSpPr>
          <p:nvPr/>
        </p:nvCxnSpPr>
        <p:spPr>
          <a:xfrm flipH="1">
            <a:off x="2047825" y="1287025"/>
            <a:ext cx="752100" cy="12300"/>
          </a:xfrm>
          <a:prstGeom prst="straightConnector1">
            <a:avLst/>
          </a:prstGeom>
          <a:noFill/>
          <a:ln cap="flat" cmpd="sng" w="9525">
            <a:solidFill>
              <a:schemeClr val="dk2"/>
            </a:solidFill>
            <a:prstDash val="solid"/>
            <a:round/>
            <a:headEnd len="med" w="med" type="none"/>
            <a:tailEnd len="med" w="med" type="triangle"/>
          </a:ln>
        </p:spPr>
      </p:cxnSp>
      <p:sp>
        <p:nvSpPr>
          <p:cNvPr id="518" name="Google Shape;518;p38"/>
          <p:cNvSpPr txBox="1"/>
          <p:nvPr/>
        </p:nvSpPr>
        <p:spPr>
          <a:xfrm>
            <a:off x="692675" y="1145425"/>
            <a:ext cx="135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Consist of only Bug Posts</a:t>
            </a:r>
            <a:endParaRPr sz="800">
              <a:solidFill>
                <a:schemeClr val="dk1"/>
              </a:solidFill>
            </a:endParaRPr>
          </a:p>
        </p:txBody>
      </p:sp>
      <p:sp>
        <p:nvSpPr>
          <p:cNvPr id="519" name="Google Shape;519;p38"/>
          <p:cNvSpPr/>
          <p:nvPr/>
        </p:nvSpPr>
        <p:spPr>
          <a:xfrm>
            <a:off x="2838550" y="3124425"/>
            <a:ext cx="4422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 name="Google Shape;520;p38"/>
          <p:cNvCxnSpPr>
            <a:stCxn id="519" idx="1"/>
            <a:endCxn id="521" idx="3"/>
          </p:cNvCxnSpPr>
          <p:nvPr/>
        </p:nvCxnSpPr>
        <p:spPr>
          <a:xfrm rot="10800000">
            <a:off x="2265550" y="3203475"/>
            <a:ext cx="573000" cy="0"/>
          </a:xfrm>
          <a:prstGeom prst="straightConnector1">
            <a:avLst/>
          </a:prstGeom>
          <a:noFill/>
          <a:ln cap="flat" cmpd="sng" w="9525">
            <a:solidFill>
              <a:schemeClr val="dk2"/>
            </a:solidFill>
            <a:prstDash val="solid"/>
            <a:round/>
            <a:headEnd len="med" w="med" type="none"/>
            <a:tailEnd len="med" w="med" type="triangle"/>
          </a:ln>
        </p:spPr>
      </p:cxnSp>
      <p:sp>
        <p:nvSpPr>
          <p:cNvPr id="521" name="Google Shape;521;p38"/>
          <p:cNvSpPr txBox="1"/>
          <p:nvPr/>
        </p:nvSpPr>
        <p:spPr>
          <a:xfrm>
            <a:off x="475025" y="2987925"/>
            <a:ext cx="179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User can click on the link to view comments</a:t>
            </a:r>
            <a:endParaRPr sz="800">
              <a:solidFill>
                <a:schemeClr val="dk1"/>
              </a:solidFill>
            </a:endParaRPr>
          </a:p>
        </p:txBody>
      </p:sp>
      <p:sp>
        <p:nvSpPr>
          <p:cNvPr id="522" name="Google Shape;522;p38"/>
          <p:cNvSpPr/>
          <p:nvPr/>
        </p:nvSpPr>
        <p:spPr>
          <a:xfrm>
            <a:off x="2838550" y="3308650"/>
            <a:ext cx="34791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5984675" y="2977950"/>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6093625" y="1405375"/>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5916900" y="1193275"/>
            <a:ext cx="4761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2832700" y="3969325"/>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 name="Google Shape;527;p38"/>
          <p:cNvCxnSpPr>
            <a:stCxn id="526" idx="1"/>
            <a:endCxn id="528" idx="3"/>
          </p:cNvCxnSpPr>
          <p:nvPr/>
        </p:nvCxnSpPr>
        <p:spPr>
          <a:xfrm rot="10800000">
            <a:off x="2159800" y="4048375"/>
            <a:ext cx="672900" cy="0"/>
          </a:xfrm>
          <a:prstGeom prst="straightConnector1">
            <a:avLst/>
          </a:prstGeom>
          <a:noFill/>
          <a:ln cap="flat" cmpd="sng" w="9525">
            <a:solidFill>
              <a:schemeClr val="dk2"/>
            </a:solidFill>
            <a:prstDash val="solid"/>
            <a:round/>
            <a:headEnd len="med" w="med" type="none"/>
            <a:tailEnd len="med" w="med" type="triangle"/>
          </a:ln>
        </p:spPr>
      </p:cxnSp>
      <p:sp>
        <p:nvSpPr>
          <p:cNvPr id="528" name="Google Shape;528;p38"/>
          <p:cNvSpPr txBox="1"/>
          <p:nvPr/>
        </p:nvSpPr>
        <p:spPr>
          <a:xfrm>
            <a:off x="521500" y="3832825"/>
            <a:ext cx="163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Users can click on their name to view all of their posts</a:t>
            </a:r>
            <a:endParaRPr sz="800">
              <a:solidFill>
                <a:schemeClr val="dk1"/>
              </a:solidFill>
            </a:endParaRPr>
          </a:p>
        </p:txBody>
      </p:sp>
      <p:sp>
        <p:nvSpPr>
          <p:cNvPr id="529" name="Google Shape;529;p38"/>
          <p:cNvSpPr/>
          <p:nvPr/>
        </p:nvSpPr>
        <p:spPr>
          <a:xfrm>
            <a:off x="2858800" y="4642700"/>
            <a:ext cx="3393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 name="Google Shape;530;p38"/>
          <p:cNvCxnSpPr>
            <a:endCxn id="531" idx="1"/>
          </p:cNvCxnSpPr>
          <p:nvPr/>
        </p:nvCxnSpPr>
        <p:spPr>
          <a:xfrm flipH="1" rot="10800000">
            <a:off x="6350600" y="978000"/>
            <a:ext cx="701100" cy="294300"/>
          </a:xfrm>
          <a:prstGeom prst="straightConnector1">
            <a:avLst/>
          </a:prstGeom>
          <a:noFill/>
          <a:ln cap="flat" cmpd="sng" w="9525">
            <a:solidFill>
              <a:schemeClr val="dk2"/>
            </a:solidFill>
            <a:prstDash val="solid"/>
            <a:round/>
            <a:headEnd len="med" w="med" type="none"/>
            <a:tailEnd len="med" w="med" type="triangle"/>
          </a:ln>
        </p:spPr>
      </p:cxnSp>
      <p:sp>
        <p:nvSpPr>
          <p:cNvPr id="531" name="Google Shape;531;p38"/>
          <p:cNvSpPr txBox="1"/>
          <p:nvPr/>
        </p:nvSpPr>
        <p:spPr>
          <a:xfrm>
            <a:off x="7051700" y="76245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redirect users to a page where they can create a post</a:t>
            </a:r>
            <a:endParaRPr sz="800">
              <a:solidFill>
                <a:schemeClr val="dk1"/>
              </a:solidFill>
            </a:endParaRPr>
          </a:p>
        </p:txBody>
      </p:sp>
      <p:cxnSp>
        <p:nvCxnSpPr>
          <p:cNvPr id="532" name="Google Shape;532;p38"/>
          <p:cNvCxnSpPr>
            <a:stCxn id="524" idx="3"/>
            <a:endCxn id="533" idx="1"/>
          </p:cNvCxnSpPr>
          <p:nvPr/>
        </p:nvCxnSpPr>
        <p:spPr>
          <a:xfrm>
            <a:off x="6357925" y="1484425"/>
            <a:ext cx="693900" cy="279600"/>
          </a:xfrm>
          <a:prstGeom prst="straightConnector1">
            <a:avLst/>
          </a:prstGeom>
          <a:noFill/>
          <a:ln cap="flat" cmpd="sng" w="9525">
            <a:solidFill>
              <a:schemeClr val="dk2"/>
            </a:solidFill>
            <a:prstDash val="solid"/>
            <a:round/>
            <a:headEnd len="med" w="med" type="none"/>
            <a:tailEnd len="med" w="med" type="triangle"/>
          </a:ln>
        </p:spPr>
      </p:cxnSp>
      <p:sp>
        <p:nvSpPr>
          <p:cNvPr id="533" name="Google Shape;533;p38"/>
          <p:cNvSpPr txBox="1"/>
          <p:nvPr/>
        </p:nvSpPr>
        <p:spPr>
          <a:xfrm>
            <a:off x="7051700" y="154842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 thumbs-up icon to give the post a like</a:t>
            </a:r>
            <a:endParaRPr sz="800">
              <a:solidFill>
                <a:schemeClr val="dk1"/>
              </a:solidFill>
            </a:endParaRPr>
          </a:p>
        </p:txBody>
      </p:sp>
      <p:cxnSp>
        <p:nvCxnSpPr>
          <p:cNvPr id="534" name="Google Shape;534;p38"/>
          <p:cNvCxnSpPr>
            <a:stCxn id="522" idx="3"/>
            <a:endCxn id="535" idx="1"/>
          </p:cNvCxnSpPr>
          <p:nvPr/>
        </p:nvCxnSpPr>
        <p:spPr>
          <a:xfrm>
            <a:off x="6317650" y="3387700"/>
            <a:ext cx="803100" cy="0"/>
          </a:xfrm>
          <a:prstGeom prst="straightConnector1">
            <a:avLst/>
          </a:prstGeom>
          <a:noFill/>
          <a:ln cap="flat" cmpd="sng" w="9525">
            <a:solidFill>
              <a:schemeClr val="dk2"/>
            </a:solidFill>
            <a:prstDash val="solid"/>
            <a:round/>
            <a:headEnd len="med" w="med" type="none"/>
            <a:tailEnd len="med" w="med" type="triangle"/>
          </a:ln>
        </p:spPr>
      </p:cxnSp>
      <p:sp>
        <p:nvSpPr>
          <p:cNvPr id="535" name="Google Shape;535;p38"/>
          <p:cNvSpPr txBox="1"/>
          <p:nvPr/>
        </p:nvSpPr>
        <p:spPr>
          <a:xfrm>
            <a:off x="7120850" y="3233800"/>
            <a:ext cx="1652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comment on posts</a:t>
            </a:r>
            <a:endParaRPr sz="800">
              <a:solidFill>
                <a:schemeClr val="dk1"/>
              </a:solidFill>
            </a:endParaRPr>
          </a:p>
        </p:txBody>
      </p:sp>
      <p:cxnSp>
        <p:nvCxnSpPr>
          <p:cNvPr id="536" name="Google Shape;536;p38"/>
          <p:cNvCxnSpPr>
            <a:stCxn id="523" idx="3"/>
            <a:endCxn id="537" idx="1"/>
          </p:cNvCxnSpPr>
          <p:nvPr/>
        </p:nvCxnSpPr>
        <p:spPr>
          <a:xfrm flipH="1" rot="10800000">
            <a:off x="6248975" y="2606700"/>
            <a:ext cx="744900" cy="450300"/>
          </a:xfrm>
          <a:prstGeom prst="straightConnector1">
            <a:avLst/>
          </a:prstGeom>
          <a:noFill/>
          <a:ln cap="flat" cmpd="sng" w="9525">
            <a:solidFill>
              <a:schemeClr val="dk2"/>
            </a:solidFill>
            <a:prstDash val="solid"/>
            <a:round/>
            <a:headEnd len="med" w="med" type="none"/>
            <a:tailEnd len="med" w="med" type="triangle"/>
          </a:ln>
        </p:spPr>
      </p:cxnSp>
      <p:sp>
        <p:nvSpPr>
          <p:cNvPr id="537" name="Google Shape;537;p38"/>
          <p:cNvSpPr txBox="1"/>
          <p:nvPr/>
        </p:nvSpPr>
        <p:spPr>
          <a:xfrm>
            <a:off x="6993800" y="2329613"/>
            <a:ext cx="19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click on the Delete button to remove their own comment or comments on their own post.</a:t>
            </a:r>
            <a:endParaRPr sz="800">
              <a:solidFill>
                <a:schemeClr val="dk1"/>
              </a:solidFill>
            </a:endParaRPr>
          </a:p>
        </p:txBody>
      </p:sp>
      <p:cxnSp>
        <p:nvCxnSpPr>
          <p:cNvPr id="538" name="Google Shape;538;p38"/>
          <p:cNvCxnSpPr>
            <a:stCxn id="529" idx="3"/>
            <a:endCxn id="539" idx="1"/>
          </p:cNvCxnSpPr>
          <p:nvPr/>
        </p:nvCxnSpPr>
        <p:spPr>
          <a:xfrm>
            <a:off x="6252100" y="4721750"/>
            <a:ext cx="695700" cy="0"/>
          </a:xfrm>
          <a:prstGeom prst="straightConnector1">
            <a:avLst/>
          </a:prstGeom>
          <a:noFill/>
          <a:ln cap="flat" cmpd="sng" w="9525">
            <a:solidFill>
              <a:schemeClr val="dk2"/>
            </a:solidFill>
            <a:prstDash val="solid"/>
            <a:round/>
            <a:headEnd len="med" w="med" type="none"/>
            <a:tailEnd len="med" w="med" type="triangle"/>
          </a:ln>
        </p:spPr>
      </p:cxnSp>
      <p:sp>
        <p:nvSpPr>
          <p:cNvPr id="539" name="Google Shape;539;p38"/>
          <p:cNvSpPr txBox="1"/>
          <p:nvPr/>
        </p:nvSpPr>
        <p:spPr>
          <a:xfrm>
            <a:off x="6947750" y="4567850"/>
            <a:ext cx="1998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can view the status of the post</a:t>
            </a:r>
            <a:endParaRPr sz="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9"/>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GB"/>
              <a:t>Admin (Estate Officer)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0"/>
          <p:cNvSpPr txBox="1"/>
          <p:nvPr>
            <p:ph type="title"/>
          </p:nvPr>
        </p:nvSpPr>
        <p:spPr>
          <a:xfrm>
            <a:off x="311700" y="138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20"/>
              <a:t>Introduction</a:t>
            </a:r>
            <a:endParaRPr sz="3020"/>
          </a:p>
        </p:txBody>
      </p:sp>
      <p:sp>
        <p:nvSpPr>
          <p:cNvPr id="550" name="Google Shape;550;p40"/>
          <p:cNvSpPr txBox="1"/>
          <p:nvPr>
            <p:ph idx="1" type="body"/>
          </p:nvPr>
        </p:nvSpPr>
        <p:spPr>
          <a:xfrm>
            <a:off x="311700" y="752375"/>
            <a:ext cx="8520600" cy="39567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GB" sz="1300">
                <a:solidFill>
                  <a:schemeClr val="dk1"/>
                </a:solidFill>
              </a:rPr>
              <a:t>Admins </a:t>
            </a:r>
            <a:r>
              <a:rPr lang="en-GB" sz="1300">
                <a:solidFill>
                  <a:schemeClr val="dk1"/>
                </a:solidFill>
              </a:rPr>
              <a:t>are Estate Officer who can logging into the system and have the authority to </a:t>
            </a:r>
            <a:r>
              <a:rPr lang="en-GB" sz="1300">
                <a:solidFill>
                  <a:schemeClr val="dk1"/>
                </a:solidFill>
              </a:rPr>
              <a:t>access more functions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GB" sz="1300">
                <a:solidFill>
                  <a:schemeClr val="dk1"/>
                </a:solidFill>
              </a:rPr>
              <a:t>They can view:</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GB" sz="1300">
                <a:solidFill>
                  <a:schemeClr val="dk1"/>
                </a:solidFill>
              </a:rPr>
              <a:t>Login Page</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GB" sz="1300">
                <a:solidFill>
                  <a:schemeClr val="dk1"/>
                </a:solidFill>
              </a:rPr>
              <a:t>Home Page</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GB" sz="1300">
                <a:solidFill>
                  <a:schemeClr val="dk1"/>
                </a:solidFill>
              </a:rPr>
              <a:t>Account Page</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GB" sz="1300">
                <a:solidFill>
                  <a:schemeClr val="dk1"/>
                </a:solidFill>
              </a:rPr>
              <a:t>My Profile</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GB" sz="1300">
                <a:solidFill>
                  <a:schemeClr val="dk1"/>
                </a:solidFill>
              </a:rPr>
              <a:t>User Management</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GB" sz="1300">
                <a:solidFill>
                  <a:schemeClr val="dk1"/>
                </a:solidFill>
              </a:rPr>
              <a:t>User Audit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GB" sz="1300">
                <a:solidFill>
                  <a:schemeClr val="dk1"/>
                </a:solidFill>
              </a:rPr>
              <a:t>Vehicle Page</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GB" sz="1300">
                <a:solidFill>
                  <a:schemeClr val="dk1"/>
                </a:solidFill>
              </a:rPr>
              <a:t>Vehicle Entry Screening</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GB" sz="1300">
                <a:solidFill>
                  <a:schemeClr val="dk1"/>
                </a:solidFill>
              </a:rPr>
              <a:t>Vehicle Tracking</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GB" sz="1300">
                <a:solidFill>
                  <a:schemeClr val="dk1"/>
                </a:solidFill>
              </a:rPr>
              <a:t>Vehicle Management</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GB" sz="1300">
                <a:solidFill>
                  <a:schemeClr val="dk1"/>
                </a:solidFill>
              </a:rPr>
              <a:t>Appeal Management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GB" sz="1300">
                <a:solidFill>
                  <a:schemeClr val="dk1"/>
                </a:solidFill>
              </a:rPr>
              <a:t>Posts Page</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GB" sz="1300">
                <a:solidFill>
                  <a:schemeClr val="dk1"/>
                </a:solidFill>
              </a:rPr>
              <a:t>All Posts</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GB" sz="1300">
                <a:solidFill>
                  <a:schemeClr val="dk1"/>
                </a:solidFill>
              </a:rPr>
              <a:t>Feedback</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GB" sz="1300">
                <a:solidFill>
                  <a:schemeClr val="dk1"/>
                </a:solidFill>
              </a:rPr>
              <a:t>Bug</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GB" sz="1300">
                <a:solidFill>
                  <a:schemeClr val="dk1"/>
                </a:solidFill>
              </a:rPr>
              <a:t>Report Page</a:t>
            </a:r>
            <a:endParaRPr sz="13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41"/>
          <p:cNvPicPr preferRelativeResize="0"/>
          <p:nvPr/>
        </p:nvPicPr>
        <p:blipFill>
          <a:blip r:embed="rId3">
            <a:alphaModFix/>
          </a:blip>
          <a:stretch>
            <a:fillRect/>
          </a:stretch>
        </p:blipFill>
        <p:spPr>
          <a:xfrm>
            <a:off x="921975" y="1654200"/>
            <a:ext cx="3515459" cy="2882849"/>
          </a:xfrm>
          <a:prstGeom prst="rect">
            <a:avLst/>
          </a:prstGeom>
          <a:noFill/>
          <a:ln>
            <a:noFill/>
          </a:ln>
        </p:spPr>
      </p:pic>
      <p:sp>
        <p:nvSpPr>
          <p:cNvPr id="556" name="Google Shape;556;p41"/>
          <p:cNvSpPr txBox="1"/>
          <p:nvPr>
            <p:ph type="title"/>
          </p:nvPr>
        </p:nvSpPr>
        <p:spPr>
          <a:xfrm>
            <a:off x="311700" y="221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Login</a:t>
            </a:r>
            <a:endParaRPr/>
          </a:p>
        </p:txBody>
      </p:sp>
      <p:sp>
        <p:nvSpPr>
          <p:cNvPr id="557" name="Google Shape;557;p41"/>
          <p:cNvSpPr txBox="1"/>
          <p:nvPr/>
        </p:nvSpPr>
        <p:spPr>
          <a:xfrm>
            <a:off x="921975" y="794500"/>
            <a:ext cx="533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Users such as:</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Security Guard</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Estate Officer </a:t>
            </a:r>
            <a:endParaRPr sz="900">
              <a:solidFill>
                <a:schemeClr val="dk1"/>
              </a:solidFill>
            </a:endParaRPr>
          </a:p>
          <a:p>
            <a:pPr indent="0" lvl="0" marL="0" rtl="0" algn="l">
              <a:spcBef>
                <a:spcPts val="0"/>
              </a:spcBef>
              <a:spcAft>
                <a:spcPts val="0"/>
              </a:spcAft>
              <a:buNone/>
            </a:pPr>
            <a:r>
              <a:rPr lang="en-GB" sz="900">
                <a:solidFill>
                  <a:schemeClr val="dk1"/>
                </a:solidFill>
              </a:rPr>
              <a:t>Will be able to login into the system with their email and password.</a:t>
            </a:r>
            <a:endParaRPr sz="900">
              <a:solidFill>
                <a:schemeClr val="dk1"/>
              </a:solidFill>
            </a:endParaRPr>
          </a:p>
        </p:txBody>
      </p:sp>
      <p:sp>
        <p:nvSpPr>
          <p:cNvPr id="558" name="Google Shape;558;p41"/>
          <p:cNvSpPr/>
          <p:nvPr/>
        </p:nvSpPr>
        <p:spPr>
          <a:xfrm>
            <a:off x="1526950" y="4239000"/>
            <a:ext cx="587100" cy="10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txBox="1"/>
          <p:nvPr/>
        </p:nvSpPr>
        <p:spPr>
          <a:xfrm>
            <a:off x="1724900" y="4566700"/>
            <a:ext cx="1665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who forget their password are able to reset the password by clicking “Forget Password?”</a:t>
            </a:r>
            <a:endParaRPr sz="800">
              <a:solidFill>
                <a:schemeClr val="dk1"/>
              </a:solidFill>
            </a:endParaRPr>
          </a:p>
        </p:txBody>
      </p:sp>
      <p:cxnSp>
        <p:nvCxnSpPr>
          <p:cNvPr id="560" name="Google Shape;560;p41"/>
          <p:cNvCxnSpPr>
            <a:stCxn id="558" idx="3"/>
          </p:cNvCxnSpPr>
          <p:nvPr/>
        </p:nvCxnSpPr>
        <p:spPr>
          <a:xfrm flipH="1" rot="10800000">
            <a:off x="2114050" y="4278900"/>
            <a:ext cx="3270300" cy="11700"/>
          </a:xfrm>
          <a:prstGeom prst="straightConnector1">
            <a:avLst/>
          </a:prstGeom>
          <a:noFill/>
          <a:ln cap="flat" cmpd="sng" w="9525">
            <a:solidFill>
              <a:schemeClr val="dk2"/>
            </a:solidFill>
            <a:prstDash val="solid"/>
            <a:round/>
            <a:headEnd len="med" w="med" type="none"/>
            <a:tailEnd len="med" w="med" type="triangle"/>
          </a:ln>
        </p:spPr>
      </p:cxnSp>
      <p:cxnSp>
        <p:nvCxnSpPr>
          <p:cNvPr id="561" name="Google Shape;561;p41"/>
          <p:cNvCxnSpPr>
            <a:stCxn id="562" idx="0"/>
            <a:endCxn id="563" idx="2"/>
          </p:cNvCxnSpPr>
          <p:nvPr/>
        </p:nvCxnSpPr>
        <p:spPr>
          <a:xfrm rot="10800000">
            <a:off x="6737649" y="1951492"/>
            <a:ext cx="0" cy="1436400"/>
          </a:xfrm>
          <a:prstGeom prst="straightConnector1">
            <a:avLst/>
          </a:prstGeom>
          <a:noFill/>
          <a:ln cap="flat" cmpd="sng" w="9525">
            <a:solidFill>
              <a:schemeClr val="dk2"/>
            </a:solidFill>
            <a:prstDash val="solid"/>
            <a:round/>
            <a:headEnd len="med" w="med" type="none"/>
            <a:tailEnd len="med" w="med" type="triangle"/>
          </a:ln>
        </p:spPr>
      </p:cxnSp>
      <p:sp>
        <p:nvSpPr>
          <p:cNvPr id="564" name="Google Shape;564;p41"/>
          <p:cNvSpPr txBox="1"/>
          <p:nvPr/>
        </p:nvSpPr>
        <p:spPr>
          <a:xfrm>
            <a:off x="5871400" y="4537050"/>
            <a:ext cx="1732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will have to fill in their email and receive a link for them to reset their password</a:t>
            </a:r>
            <a:endParaRPr sz="800">
              <a:solidFill>
                <a:schemeClr val="dk1"/>
              </a:solidFill>
            </a:endParaRPr>
          </a:p>
        </p:txBody>
      </p:sp>
      <p:sp>
        <p:nvSpPr>
          <p:cNvPr id="565" name="Google Shape;565;p41"/>
          <p:cNvSpPr/>
          <p:nvPr/>
        </p:nvSpPr>
        <p:spPr>
          <a:xfrm>
            <a:off x="2083650" y="3604950"/>
            <a:ext cx="176100" cy="10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 name="Google Shape;566;p41"/>
          <p:cNvCxnSpPr>
            <a:stCxn id="565" idx="3"/>
            <a:endCxn id="567" idx="1"/>
          </p:cNvCxnSpPr>
          <p:nvPr/>
        </p:nvCxnSpPr>
        <p:spPr>
          <a:xfrm>
            <a:off x="2259750" y="3656550"/>
            <a:ext cx="269700" cy="178500"/>
          </a:xfrm>
          <a:prstGeom prst="straightConnector1">
            <a:avLst/>
          </a:prstGeom>
          <a:noFill/>
          <a:ln cap="flat" cmpd="sng" w="9525">
            <a:solidFill>
              <a:schemeClr val="dk2"/>
            </a:solidFill>
            <a:prstDash val="solid"/>
            <a:round/>
            <a:headEnd len="med" w="med" type="none"/>
            <a:tailEnd len="med" w="med" type="triangle"/>
          </a:ln>
        </p:spPr>
      </p:cxnSp>
      <p:sp>
        <p:nvSpPr>
          <p:cNvPr id="567" name="Google Shape;567;p41"/>
          <p:cNvSpPr txBox="1"/>
          <p:nvPr/>
        </p:nvSpPr>
        <p:spPr>
          <a:xfrm>
            <a:off x="2529375" y="3634950"/>
            <a:ext cx="12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Users can hide or unhide the password</a:t>
            </a:r>
            <a:endParaRPr sz="700"/>
          </a:p>
        </p:txBody>
      </p:sp>
      <p:pic>
        <p:nvPicPr>
          <p:cNvPr id="562" name="Google Shape;562;p41"/>
          <p:cNvPicPr preferRelativeResize="0"/>
          <p:nvPr/>
        </p:nvPicPr>
        <p:blipFill>
          <a:blip r:embed="rId4">
            <a:alphaModFix/>
          </a:blip>
          <a:stretch>
            <a:fillRect/>
          </a:stretch>
        </p:blipFill>
        <p:spPr>
          <a:xfrm>
            <a:off x="5408486" y="3387892"/>
            <a:ext cx="2658326" cy="1108583"/>
          </a:xfrm>
          <a:prstGeom prst="rect">
            <a:avLst/>
          </a:prstGeom>
          <a:noFill/>
          <a:ln>
            <a:noFill/>
          </a:ln>
        </p:spPr>
      </p:pic>
      <p:sp>
        <p:nvSpPr>
          <p:cNvPr id="568" name="Google Shape;568;p41"/>
          <p:cNvSpPr/>
          <p:nvPr/>
        </p:nvSpPr>
        <p:spPr>
          <a:xfrm>
            <a:off x="1519900" y="3040400"/>
            <a:ext cx="2319600" cy="97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 name="Google Shape;569;p41"/>
          <p:cNvCxnSpPr/>
          <p:nvPr/>
        </p:nvCxnSpPr>
        <p:spPr>
          <a:xfrm flipH="1">
            <a:off x="3465500" y="1469475"/>
            <a:ext cx="17100" cy="1575000"/>
          </a:xfrm>
          <a:prstGeom prst="straightConnector1">
            <a:avLst/>
          </a:prstGeom>
          <a:noFill/>
          <a:ln cap="flat" cmpd="sng" w="9525">
            <a:solidFill>
              <a:schemeClr val="dk2"/>
            </a:solidFill>
            <a:prstDash val="solid"/>
            <a:round/>
            <a:headEnd len="med" w="med" type="none"/>
            <a:tailEnd len="med" w="med" type="triangle"/>
          </a:ln>
        </p:spPr>
      </p:cxnSp>
      <p:pic>
        <p:nvPicPr>
          <p:cNvPr id="563" name="Google Shape;563;p41"/>
          <p:cNvPicPr preferRelativeResize="0"/>
          <p:nvPr/>
        </p:nvPicPr>
        <p:blipFill>
          <a:blip r:embed="rId5">
            <a:alphaModFix/>
          </a:blip>
          <a:stretch>
            <a:fillRect/>
          </a:stretch>
        </p:blipFill>
        <p:spPr>
          <a:xfrm>
            <a:off x="4787238" y="1254050"/>
            <a:ext cx="3900800" cy="6974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Public Users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Forgotten Password Process</a:t>
            </a:r>
            <a:endParaRPr/>
          </a:p>
        </p:txBody>
      </p:sp>
      <p:pic>
        <p:nvPicPr>
          <p:cNvPr id="575" name="Google Shape;575;p42"/>
          <p:cNvPicPr preferRelativeResize="0"/>
          <p:nvPr/>
        </p:nvPicPr>
        <p:blipFill rotWithShape="1">
          <a:blip r:embed="rId3">
            <a:alphaModFix/>
          </a:blip>
          <a:srcRect b="0" l="842" r="0" t="0"/>
          <a:stretch/>
        </p:blipFill>
        <p:spPr>
          <a:xfrm>
            <a:off x="166250" y="1238200"/>
            <a:ext cx="4709500" cy="1395350"/>
          </a:xfrm>
          <a:prstGeom prst="rect">
            <a:avLst/>
          </a:prstGeom>
          <a:noFill/>
          <a:ln>
            <a:noFill/>
          </a:ln>
        </p:spPr>
      </p:pic>
      <p:sp>
        <p:nvSpPr>
          <p:cNvPr id="576" name="Google Shape;576;p42"/>
          <p:cNvSpPr txBox="1"/>
          <p:nvPr/>
        </p:nvSpPr>
        <p:spPr>
          <a:xfrm>
            <a:off x="2245750" y="2660538"/>
            <a:ext cx="266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If the user requests a password reset, they should receive a special link for them to reset their password</a:t>
            </a:r>
            <a:endParaRPr sz="800">
              <a:solidFill>
                <a:schemeClr val="dk1"/>
              </a:solidFill>
            </a:endParaRPr>
          </a:p>
        </p:txBody>
      </p:sp>
      <p:cxnSp>
        <p:nvCxnSpPr>
          <p:cNvPr id="577" name="Google Shape;577;p42"/>
          <p:cNvCxnSpPr>
            <a:endCxn id="578" idx="1"/>
          </p:cNvCxnSpPr>
          <p:nvPr/>
        </p:nvCxnSpPr>
        <p:spPr>
          <a:xfrm>
            <a:off x="1661375" y="2635050"/>
            <a:ext cx="1244400" cy="1448100"/>
          </a:xfrm>
          <a:prstGeom prst="straightConnector1">
            <a:avLst/>
          </a:prstGeom>
          <a:noFill/>
          <a:ln cap="flat" cmpd="sng" w="9525">
            <a:solidFill>
              <a:schemeClr val="dk2"/>
            </a:solidFill>
            <a:prstDash val="solid"/>
            <a:round/>
            <a:headEnd len="med" w="med" type="none"/>
            <a:tailEnd len="med" w="med" type="triangle"/>
          </a:ln>
        </p:spPr>
      </p:cxnSp>
      <p:sp>
        <p:nvSpPr>
          <p:cNvPr id="579" name="Google Shape;579;p42"/>
          <p:cNvSpPr txBox="1"/>
          <p:nvPr/>
        </p:nvSpPr>
        <p:spPr>
          <a:xfrm>
            <a:off x="108975" y="3594750"/>
            <a:ext cx="2348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clicked, it will bring the user to change their password</a:t>
            </a:r>
            <a:endParaRPr sz="800">
              <a:solidFill>
                <a:schemeClr val="dk1"/>
              </a:solidFill>
            </a:endParaRPr>
          </a:p>
        </p:txBody>
      </p:sp>
      <p:pic>
        <p:nvPicPr>
          <p:cNvPr id="578" name="Google Shape;578;p42"/>
          <p:cNvPicPr preferRelativeResize="0"/>
          <p:nvPr/>
        </p:nvPicPr>
        <p:blipFill>
          <a:blip r:embed="rId4">
            <a:alphaModFix/>
          </a:blip>
          <a:stretch>
            <a:fillRect/>
          </a:stretch>
        </p:blipFill>
        <p:spPr>
          <a:xfrm>
            <a:off x="2905775" y="3118637"/>
            <a:ext cx="3983043" cy="1929026"/>
          </a:xfrm>
          <a:prstGeom prst="rect">
            <a:avLst/>
          </a:prstGeom>
          <a:noFill/>
          <a:ln>
            <a:noFill/>
          </a:ln>
        </p:spPr>
      </p:pic>
      <p:pic>
        <p:nvPicPr>
          <p:cNvPr id="580" name="Google Shape;580;p42"/>
          <p:cNvPicPr preferRelativeResize="0"/>
          <p:nvPr/>
        </p:nvPicPr>
        <p:blipFill>
          <a:blip r:embed="rId5">
            <a:alphaModFix/>
          </a:blip>
          <a:stretch>
            <a:fillRect/>
          </a:stretch>
        </p:blipFill>
        <p:spPr>
          <a:xfrm>
            <a:off x="5436725" y="804599"/>
            <a:ext cx="3372649" cy="1450925"/>
          </a:xfrm>
          <a:prstGeom prst="rect">
            <a:avLst/>
          </a:prstGeom>
          <a:noFill/>
          <a:ln>
            <a:noFill/>
          </a:ln>
        </p:spPr>
      </p:pic>
      <p:cxnSp>
        <p:nvCxnSpPr>
          <p:cNvPr id="581" name="Google Shape;581;p42"/>
          <p:cNvCxnSpPr>
            <a:endCxn id="580" idx="2"/>
          </p:cNvCxnSpPr>
          <p:nvPr/>
        </p:nvCxnSpPr>
        <p:spPr>
          <a:xfrm flipH="1" rot="10800000">
            <a:off x="5510250" y="2255524"/>
            <a:ext cx="1612800" cy="872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43"/>
          <p:cNvPicPr preferRelativeResize="0"/>
          <p:nvPr/>
        </p:nvPicPr>
        <p:blipFill>
          <a:blip r:embed="rId3">
            <a:alphaModFix/>
          </a:blip>
          <a:stretch>
            <a:fillRect/>
          </a:stretch>
        </p:blipFill>
        <p:spPr>
          <a:xfrm>
            <a:off x="290675" y="842275"/>
            <a:ext cx="3634597" cy="4014450"/>
          </a:xfrm>
          <a:prstGeom prst="rect">
            <a:avLst/>
          </a:prstGeom>
          <a:noFill/>
          <a:ln>
            <a:noFill/>
          </a:ln>
        </p:spPr>
      </p:pic>
      <p:sp>
        <p:nvSpPr>
          <p:cNvPr id="587" name="Google Shape;587;p43"/>
          <p:cNvSpPr txBox="1"/>
          <p:nvPr>
            <p:ph type="title"/>
          </p:nvPr>
        </p:nvSpPr>
        <p:spPr>
          <a:xfrm>
            <a:off x="311700" y="210400"/>
            <a:ext cx="226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ACRS Home</a:t>
            </a:r>
            <a:endParaRPr/>
          </a:p>
        </p:txBody>
      </p:sp>
      <p:sp>
        <p:nvSpPr>
          <p:cNvPr id="588" name="Google Shape;588;p43"/>
          <p:cNvSpPr txBox="1"/>
          <p:nvPr/>
        </p:nvSpPr>
        <p:spPr>
          <a:xfrm>
            <a:off x="2821925" y="77600"/>
            <a:ext cx="408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rPr>
              <a:t>Upon accessing </a:t>
            </a:r>
            <a:r>
              <a:rPr lang="en-GB" sz="1100" u="sng">
                <a:solidFill>
                  <a:srgbClr val="4A86E8"/>
                </a:solidFill>
                <a:hlinkClick r:id="rId4">
                  <a:extLst>
                    <a:ext uri="{A12FA001-AC4F-418D-AE19-62706E023703}">
                      <ahyp:hlinkClr val="tx"/>
                    </a:ext>
                  </a:extLst>
                </a:hlinkClick>
              </a:rPr>
              <a:t>https://acrsproject.pythonanywhere.com/</a:t>
            </a:r>
            <a:r>
              <a:rPr lang="en-GB" sz="1100">
                <a:solidFill>
                  <a:schemeClr val="dk1"/>
                </a:solidFill>
              </a:rPr>
              <a:t> </a:t>
            </a:r>
            <a:endParaRPr sz="1100">
              <a:solidFill>
                <a:schemeClr val="dk1"/>
              </a:solidFill>
            </a:endParaRPr>
          </a:p>
          <a:p>
            <a:pPr indent="0" lvl="0" marL="0" rtl="0" algn="ctr">
              <a:spcBef>
                <a:spcPts val="0"/>
              </a:spcBef>
              <a:spcAft>
                <a:spcPts val="0"/>
              </a:spcAft>
              <a:buNone/>
            </a:pPr>
            <a:r>
              <a:rPr lang="en-GB" sz="1100">
                <a:solidFill>
                  <a:schemeClr val="dk1"/>
                </a:solidFill>
              </a:rPr>
              <a:t>it will display the home page.</a:t>
            </a:r>
            <a:endParaRPr sz="1100">
              <a:solidFill>
                <a:schemeClr val="dk1"/>
              </a:solidFill>
            </a:endParaRPr>
          </a:p>
        </p:txBody>
      </p:sp>
      <p:cxnSp>
        <p:nvCxnSpPr>
          <p:cNvPr id="589" name="Google Shape;589;p43"/>
          <p:cNvCxnSpPr>
            <a:stCxn id="590" idx="3"/>
            <a:endCxn id="591" idx="1"/>
          </p:cNvCxnSpPr>
          <p:nvPr/>
        </p:nvCxnSpPr>
        <p:spPr>
          <a:xfrm flipH="1" rot="10800000">
            <a:off x="2737900" y="1025125"/>
            <a:ext cx="1537500" cy="10800"/>
          </a:xfrm>
          <a:prstGeom prst="straightConnector1">
            <a:avLst/>
          </a:prstGeom>
          <a:noFill/>
          <a:ln cap="flat" cmpd="sng" w="9525">
            <a:solidFill>
              <a:schemeClr val="dk2"/>
            </a:solidFill>
            <a:prstDash val="solid"/>
            <a:round/>
            <a:headEnd len="med" w="med" type="none"/>
            <a:tailEnd len="med" w="med" type="triangle"/>
          </a:ln>
        </p:spPr>
      </p:cxnSp>
      <p:sp>
        <p:nvSpPr>
          <p:cNvPr id="591" name="Google Shape;591;p43"/>
          <p:cNvSpPr txBox="1"/>
          <p:nvPr/>
        </p:nvSpPr>
        <p:spPr>
          <a:xfrm>
            <a:off x="4275338" y="809475"/>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This is a sub menu where users can select which page they would like to navigate to</a:t>
            </a:r>
            <a:endParaRPr sz="800">
              <a:solidFill>
                <a:schemeClr val="dk1"/>
              </a:solidFill>
            </a:endParaRPr>
          </a:p>
        </p:txBody>
      </p:sp>
      <p:cxnSp>
        <p:nvCxnSpPr>
          <p:cNvPr id="592" name="Google Shape;592;p43"/>
          <p:cNvCxnSpPr>
            <a:endCxn id="593" idx="1"/>
          </p:cNvCxnSpPr>
          <p:nvPr/>
        </p:nvCxnSpPr>
        <p:spPr>
          <a:xfrm>
            <a:off x="3711638" y="1941888"/>
            <a:ext cx="563700" cy="89100"/>
          </a:xfrm>
          <a:prstGeom prst="straightConnector1">
            <a:avLst/>
          </a:prstGeom>
          <a:noFill/>
          <a:ln cap="flat" cmpd="sng" w="9525">
            <a:solidFill>
              <a:schemeClr val="dk2"/>
            </a:solidFill>
            <a:prstDash val="solid"/>
            <a:round/>
            <a:headEnd len="med" w="med" type="none"/>
            <a:tailEnd len="med" w="med" type="triangle"/>
          </a:ln>
        </p:spPr>
      </p:cxnSp>
      <p:sp>
        <p:nvSpPr>
          <p:cNvPr id="594" name="Google Shape;594;p43"/>
          <p:cNvSpPr txBox="1"/>
          <p:nvPr/>
        </p:nvSpPr>
        <p:spPr>
          <a:xfrm>
            <a:off x="4275338" y="1312463"/>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text colour represents the different calendar highlights</a:t>
            </a:r>
            <a:endParaRPr sz="800">
              <a:solidFill>
                <a:schemeClr val="dk1"/>
              </a:solidFill>
            </a:endParaRPr>
          </a:p>
        </p:txBody>
      </p:sp>
      <p:cxnSp>
        <p:nvCxnSpPr>
          <p:cNvPr id="595" name="Google Shape;595;p43"/>
          <p:cNvCxnSpPr>
            <a:stCxn id="596" idx="3"/>
            <a:endCxn id="594" idx="1"/>
          </p:cNvCxnSpPr>
          <p:nvPr/>
        </p:nvCxnSpPr>
        <p:spPr>
          <a:xfrm>
            <a:off x="1225775" y="1449250"/>
            <a:ext cx="3049500" cy="78900"/>
          </a:xfrm>
          <a:prstGeom prst="straightConnector1">
            <a:avLst/>
          </a:prstGeom>
          <a:noFill/>
          <a:ln cap="flat" cmpd="sng" w="9525">
            <a:solidFill>
              <a:schemeClr val="dk2"/>
            </a:solidFill>
            <a:prstDash val="solid"/>
            <a:round/>
            <a:headEnd len="med" w="med" type="none"/>
            <a:tailEnd len="med" w="med" type="triangle"/>
          </a:ln>
        </p:spPr>
      </p:cxnSp>
      <p:sp>
        <p:nvSpPr>
          <p:cNvPr id="593" name="Google Shape;593;p43"/>
          <p:cNvSpPr txBox="1"/>
          <p:nvPr/>
        </p:nvSpPr>
        <p:spPr>
          <a:xfrm>
            <a:off x="4275338" y="1815438"/>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are able to view the calendar to see the dates for </a:t>
            </a:r>
            <a:r>
              <a:rPr lang="en-GB" sz="800">
                <a:solidFill>
                  <a:srgbClr val="E06666"/>
                </a:solidFill>
              </a:rPr>
              <a:t>Lockdown </a:t>
            </a:r>
            <a:r>
              <a:rPr lang="en-GB" sz="800">
                <a:solidFill>
                  <a:schemeClr val="dk1"/>
                </a:solidFill>
              </a:rPr>
              <a:t>and </a:t>
            </a:r>
            <a:r>
              <a:rPr lang="en-GB" sz="800">
                <a:solidFill>
                  <a:srgbClr val="6D9EEB"/>
                </a:solidFill>
              </a:rPr>
              <a:t>Events</a:t>
            </a:r>
            <a:endParaRPr sz="800">
              <a:solidFill>
                <a:srgbClr val="6D9EEB"/>
              </a:solidFill>
            </a:endParaRPr>
          </a:p>
        </p:txBody>
      </p:sp>
      <p:cxnSp>
        <p:nvCxnSpPr>
          <p:cNvPr id="597" name="Google Shape;597;p43"/>
          <p:cNvCxnSpPr>
            <a:stCxn id="598" idx="3"/>
            <a:endCxn id="599" idx="1"/>
          </p:cNvCxnSpPr>
          <p:nvPr/>
        </p:nvCxnSpPr>
        <p:spPr>
          <a:xfrm flipH="1" rot="10800000">
            <a:off x="3026350" y="2614625"/>
            <a:ext cx="1248900" cy="63000"/>
          </a:xfrm>
          <a:prstGeom prst="straightConnector1">
            <a:avLst/>
          </a:prstGeom>
          <a:noFill/>
          <a:ln cap="flat" cmpd="sng" w="9525">
            <a:solidFill>
              <a:schemeClr val="dk2"/>
            </a:solidFill>
            <a:prstDash val="solid"/>
            <a:round/>
            <a:headEnd len="med" w="med" type="none"/>
            <a:tailEnd len="med" w="med" type="triangle"/>
          </a:ln>
        </p:spPr>
      </p:cxnSp>
      <p:sp>
        <p:nvSpPr>
          <p:cNvPr id="599" name="Google Shape;599;p43"/>
          <p:cNvSpPr txBox="1"/>
          <p:nvPr/>
        </p:nvSpPr>
        <p:spPr>
          <a:xfrm>
            <a:off x="4275338" y="2398950"/>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are able to click on the highlighted boxes to view the details of the events.</a:t>
            </a:r>
            <a:endParaRPr sz="800">
              <a:solidFill>
                <a:schemeClr val="dk1"/>
              </a:solidFill>
            </a:endParaRPr>
          </a:p>
        </p:txBody>
      </p:sp>
      <p:cxnSp>
        <p:nvCxnSpPr>
          <p:cNvPr id="600" name="Google Shape;600;p43"/>
          <p:cNvCxnSpPr>
            <a:stCxn id="601" idx="3"/>
            <a:endCxn id="602" idx="1"/>
          </p:cNvCxnSpPr>
          <p:nvPr/>
        </p:nvCxnSpPr>
        <p:spPr>
          <a:xfrm flipH="1" rot="10800000">
            <a:off x="3459825" y="3478600"/>
            <a:ext cx="973500" cy="16200"/>
          </a:xfrm>
          <a:prstGeom prst="straightConnector1">
            <a:avLst/>
          </a:prstGeom>
          <a:noFill/>
          <a:ln cap="flat" cmpd="sng" w="9525">
            <a:solidFill>
              <a:schemeClr val="dk2"/>
            </a:solidFill>
            <a:prstDash val="solid"/>
            <a:round/>
            <a:headEnd len="med" w="med" type="none"/>
            <a:tailEnd len="med" w="med" type="triangle"/>
          </a:ln>
        </p:spPr>
      </p:cxnSp>
      <p:sp>
        <p:nvSpPr>
          <p:cNvPr id="602" name="Google Shape;602;p43"/>
          <p:cNvSpPr txBox="1"/>
          <p:nvPr/>
        </p:nvSpPr>
        <p:spPr>
          <a:xfrm>
            <a:off x="4433288" y="3017038"/>
            <a:ext cx="1908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the user clicks on the blue highlighted boxes representing </a:t>
            </a:r>
            <a:r>
              <a:rPr lang="en-GB" sz="800">
                <a:solidFill>
                  <a:srgbClr val="3D85C6"/>
                </a:solidFill>
              </a:rPr>
              <a:t>Events</a:t>
            </a:r>
            <a:r>
              <a:rPr lang="en-GB" sz="800">
                <a:solidFill>
                  <a:schemeClr val="dk1"/>
                </a:solidFill>
              </a:rPr>
              <a:t>, it directs the user to a new tab that shows a list of cars coming into the school that day.</a:t>
            </a:r>
            <a:endParaRPr sz="800">
              <a:solidFill>
                <a:schemeClr val="dk1"/>
              </a:solidFill>
            </a:endParaRPr>
          </a:p>
          <a:p>
            <a:pPr indent="0" lvl="0" marL="0" rtl="0" algn="ctr">
              <a:spcBef>
                <a:spcPts val="0"/>
              </a:spcBef>
              <a:spcAft>
                <a:spcPts val="0"/>
              </a:spcAft>
              <a:buNone/>
            </a:pPr>
            <a:r>
              <a:t/>
            </a:r>
            <a:endParaRPr sz="800">
              <a:solidFill>
                <a:schemeClr val="dk1"/>
              </a:solidFill>
            </a:endParaRPr>
          </a:p>
        </p:txBody>
      </p:sp>
      <p:cxnSp>
        <p:nvCxnSpPr>
          <p:cNvPr id="603" name="Google Shape;603;p43"/>
          <p:cNvCxnSpPr>
            <a:stCxn id="602" idx="3"/>
          </p:cNvCxnSpPr>
          <p:nvPr/>
        </p:nvCxnSpPr>
        <p:spPr>
          <a:xfrm flipH="1" rot="10800000">
            <a:off x="6342188" y="2737738"/>
            <a:ext cx="450900" cy="741000"/>
          </a:xfrm>
          <a:prstGeom prst="straightConnector1">
            <a:avLst/>
          </a:prstGeom>
          <a:noFill/>
          <a:ln cap="flat" cmpd="sng" w="9525">
            <a:solidFill>
              <a:schemeClr val="dk2"/>
            </a:solidFill>
            <a:prstDash val="solid"/>
            <a:round/>
            <a:headEnd len="med" w="med" type="none"/>
            <a:tailEnd len="med" w="med" type="triangle"/>
          </a:ln>
        </p:spPr>
      </p:cxnSp>
      <p:cxnSp>
        <p:nvCxnSpPr>
          <p:cNvPr id="604" name="Google Shape;604;p43"/>
          <p:cNvCxnSpPr>
            <a:stCxn id="605" idx="3"/>
            <a:endCxn id="606" idx="1"/>
          </p:cNvCxnSpPr>
          <p:nvPr/>
        </p:nvCxnSpPr>
        <p:spPr>
          <a:xfrm>
            <a:off x="2304850" y="4246575"/>
            <a:ext cx="2128500" cy="49500"/>
          </a:xfrm>
          <a:prstGeom prst="straightConnector1">
            <a:avLst/>
          </a:prstGeom>
          <a:noFill/>
          <a:ln cap="flat" cmpd="sng" w="9525">
            <a:solidFill>
              <a:schemeClr val="dk2"/>
            </a:solidFill>
            <a:prstDash val="solid"/>
            <a:round/>
            <a:headEnd len="med" w="med" type="none"/>
            <a:tailEnd len="med" w="med" type="triangle"/>
          </a:ln>
        </p:spPr>
      </p:cxnSp>
      <p:sp>
        <p:nvSpPr>
          <p:cNvPr id="606" name="Google Shape;606;p43"/>
          <p:cNvSpPr txBox="1"/>
          <p:nvPr/>
        </p:nvSpPr>
        <p:spPr>
          <a:xfrm>
            <a:off x="4433288" y="3834325"/>
            <a:ext cx="1908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the user clicks on the blue highlighted boxes representing </a:t>
            </a:r>
            <a:r>
              <a:rPr lang="en-GB" sz="800">
                <a:solidFill>
                  <a:srgbClr val="E06666"/>
                </a:solidFill>
              </a:rPr>
              <a:t>Lockdown</a:t>
            </a:r>
            <a:r>
              <a:rPr lang="en-GB" sz="800">
                <a:solidFill>
                  <a:schemeClr val="dk1"/>
                </a:solidFill>
              </a:rPr>
              <a:t>, it direct the user to a new tab that shows a list of cars coming into the school that day.</a:t>
            </a:r>
            <a:endParaRPr sz="800">
              <a:solidFill>
                <a:schemeClr val="dk1"/>
              </a:solidFill>
            </a:endParaRPr>
          </a:p>
          <a:p>
            <a:pPr indent="0" lvl="0" marL="0" rtl="0" algn="ctr">
              <a:spcBef>
                <a:spcPts val="0"/>
              </a:spcBef>
              <a:spcAft>
                <a:spcPts val="0"/>
              </a:spcAft>
              <a:buNone/>
            </a:pPr>
            <a:r>
              <a:t/>
            </a:r>
            <a:endParaRPr sz="800">
              <a:solidFill>
                <a:schemeClr val="dk1"/>
              </a:solidFill>
            </a:endParaRPr>
          </a:p>
        </p:txBody>
      </p:sp>
      <p:cxnSp>
        <p:nvCxnSpPr>
          <p:cNvPr id="607" name="Google Shape;607;p43"/>
          <p:cNvCxnSpPr>
            <a:stCxn id="606" idx="3"/>
            <a:endCxn id="608" idx="1"/>
          </p:cNvCxnSpPr>
          <p:nvPr/>
        </p:nvCxnSpPr>
        <p:spPr>
          <a:xfrm flipH="1" rot="10800000">
            <a:off x="6342188" y="4181125"/>
            <a:ext cx="507900" cy="114900"/>
          </a:xfrm>
          <a:prstGeom prst="straightConnector1">
            <a:avLst/>
          </a:prstGeom>
          <a:noFill/>
          <a:ln cap="flat" cmpd="sng" w="9525">
            <a:solidFill>
              <a:schemeClr val="dk2"/>
            </a:solidFill>
            <a:prstDash val="solid"/>
            <a:round/>
            <a:headEnd len="med" w="med" type="none"/>
            <a:tailEnd len="med" w="med" type="triangle"/>
          </a:ln>
        </p:spPr>
      </p:cxnSp>
      <p:sp>
        <p:nvSpPr>
          <p:cNvPr id="590" name="Google Shape;590;p43"/>
          <p:cNvSpPr/>
          <p:nvPr/>
        </p:nvSpPr>
        <p:spPr>
          <a:xfrm>
            <a:off x="298000" y="842275"/>
            <a:ext cx="2439900" cy="38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628175" y="1288750"/>
            <a:ext cx="597600" cy="32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436550" y="1668925"/>
            <a:ext cx="3270600" cy="305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p:nvPr/>
        </p:nvSpPr>
        <p:spPr>
          <a:xfrm>
            <a:off x="824950" y="2462075"/>
            <a:ext cx="2201400" cy="43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1886025" y="3373900"/>
            <a:ext cx="1573800" cy="24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3"/>
          <p:cNvSpPr/>
          <p:nvPr/>
        </p:nvSpPr>
        <p:spPr>
          <a:xfrm>
            <a:off x="731050" y="4125675"/>
            <a:ext cx="1573800" cy="24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43"/>
          <p:cNvPicPr preferRelativeResize="0"/>
          <p:nvPr/>
        </p:nvPicPr>
        <p:blipFill>
          <a:blip r:embed="rId5">
            <a:alphaModFix/>
          </a:blip>
          <a:stretch>
            <a:fillRect/>
          </a:stretch>
        </p:blipFill>
        <p:spPr>
          <a:xfrm>
            <a:off x="6850223" y="3339425"/>
            <a:ext cx="2007924" cy="1683650"/>
          </a:xfrm>
          <a:prstGeom prst="rect">
            <a:avLst/>
          </a:prstGeom>
          <a:noFill/>
          <a:ln>
            <a:noFill/>
          </a:ln>
        </p:spPr>
      </p:pic>
      <p:pic>
        <p:nvPicPr>
          <p:cNvPr id="610" name="Google Shape;610;p43"/>
          <p:cNvPicPr preferRelativeResize="0"/>
          <p:nvPr/>
        </p:nvPicPr>
        <p:blipFill>
          <a:blip r:embed="rId6">
            <a:alphaModFix/>
          </a:blip>
          <a:stretch>
            <a:fillRect/>
          </a:stretch>
        </p:blipFill>
        <p:spPr>
          <a:xfrm>
            <a:off x="6789936" y="1414750"/>
            <a:ext cx="2128500" cy="16081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44"/>
          <p:cNvPicPr preferRelativeResize="0"/>
          <p:nvPr/>
        </p:nvPicPr>
        <p:blipFill>
          <a:blip r:embed="rId3">
            <a:alphaModFix/>
          </a:blip>
          <a:stretch>
            <a:fillRect/>
          </a:stretch>
        </p:blipFill>
        <p:spPr>
          <a:xfrm>
            <a:off x="432625" y="1226000"/>
            <a:ext cx="3120950" cy="3659724"/>
          </a:xfrm>
          <a:prstGeom prst="rect">
            <a:avLst/>
          </a:prstGeom>
          <a:noFill/>
          <a:ln>
            <a:noFill/>
          </a:ln>
        </p:spPr>
      </p:pic>
      <p:sp>
        <p:nvSpPr>
          <p:cNvPr id="616" name="Google Shape;61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Home Page - Add Event</a:t>
            </a:r>
            <a:endParaRPr/>
          </a:p>
        </p:txBody>
      </p:sp>
      <p:cxnSp>
        <p:nvCxnSpPr>
          <p:cNvPr id="617" name="Google Shape;617;p44"/>
          <p:cNvCxnSpPr/>
          <p:nvPr/>
        </p:nvCxnSpPr>
        <p:spPr>
          <a:xfrm flipH="1" rot="10800000">
            <a:off x="3173400" y="2716350"/>
            <a:ext cx="324000" cy="1413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44"/>
          <p:cNvCxnSpPr/>
          <p:nvPr/>
        </p:nvCxnSpPr>
        <p:spPr>
          <a:xfrm flipH="1" rot="10800000">
            <a:off x="5601125" y="2251275"/>
            <a:ext cx="899100" cy="423900"/>
          </a:xfrm>
          <a:prstGeom prst="straightConnector1">
            <a:avLst/>
          </a:prstGeom>
          <a:noFill/>
          <a:ln cap="flat" cmpd="sng" w="9525">
            <a:solidFill>
              <a:schemeClr val="dk2"/>
            </a:solidFill>
            <a:prstDash val="solid"/>
            <a:round/>
            <a:headEnd len="med" w="med" type="none"/>
            <a:tailEnd len="med" w="med" type="triangle"/>
          </a:ln>
        </p:spPr>
      </p:cxnSp>
      <p:sp>
        <p:nvSpPr>
          <p:cNvPr id="619" name="Google Shape;619;p44"/>
          <p:cNvSpPr txBox="1"/>
          <p:nvPr/>
        </p:nvSpPr>
        <p:spPr>
          <a:xfrm>
            <a:off x="3601338" y="2203788"/>
            <a:ext cx="1908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Admins are able to create a new event and choose the event type to be either a “</a:t>
            </a:r>
            <a:r>
              <a:rPr lang="en-GB" sz="800">
                <a:solidFill>
                  <a:srgbClr val="E06666"/>
                </a:solidFill>
              </a:rPr>
              <a:t>Lockdown</a:t>
            </a:r>
            <a:r>
              <a:rPr lang="en-GB" sz="800">
                <a:solidFill>
                  <a:schemeClr val="dk1"/>
                </a:solidFill>
              </a:rPr>
              <a:t>” or “</a:t>
            </a:r>
            <a:r>
              <a:rPr lang="en-GB" sz="800">
                <a:solidFill>
                  <a:srgbClr val="6D9EEB"/>
                </a:solidFill>
              </a:rPr>
              <a:t>Event</a:t>
            </a:r>
            <a:r>
              <a:rPr lang="en-GB" sz="800">
                <a:solidFill>
                  <a:schemeClr val="dk1"/>
                </a:solidFill>
              </a:rPr>
              <a:t>”</a:t>
            </a:r>
            <a:endParaRPr sz="800">
              <a:solidFill>
                <a:schemeClr val="dk1"/>
              </a:solidFill>
            </a:endParaRPr>
          </a:p>
          <a:p>
            <a:pPr indent="0" lvl="0" marL="0" rtl="0" algn="l">
              <a:spcBef>
                <a:spcPts val="0"/>
              </a:spcBef>
              <a:spcAft>
                <a:spcPts val="0"/>
              </a:spcAft>
              <a:buNone/>
            </a:pPr>
            <a:r>
              <a:rPr lang="en-GB" sz="800">
                <a:solidFill>
                  <a:schemeClr val="dk1"/>
                </a:solidFill>
              </a:rPr>
              <a:t>If the Admin created:</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rgbClr val="E06666"/>
                </a:solidFill>
              </a:rPr>
              <a:t>Lockdown </a:t>
            </a:r>
            <a:r>
              <a:rPr lang="en-GB" sz="800">
                <a:solidFill>
                  <a:schemeClr val="dk1"/>
                </a:solidFill>
              </a:rPr>
              <a:t>- The event will be shown in the  calendar highlighted in “Red” </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rgbClr val="6D9EEB"/>
                </a:solidFill>
              </a:rPr>
              <a:t>Event </a:t>
            </a:r>
            <a:r>
              <a:rPr lang="en-GB" sz="800">
                <a:solidFill>
                  <a:schemeClr val="dk1"/>
                </a:solidFill>
              </a:rPr>
              <a:t>- The event will be shown in the calendar highlighted in “Blue”</a:t>
            </a:r>
            <a:endParaRPr sz="800">
              <a:solidFill>
                <a:schemeClr val="dk1"/>
              </a:solidFill>
            </a:endParaRPr>
          </a:p>
        </p:txBody>
      </p:sp>
      <p:cxnSp>
        <p:nvCxnSpPr>
          <p:cNvPr id="620" name="Google Shape;620;p44"/>
          <p:cNvCxnSpPr/>
          <p:nvPr/>
        </p:nvCxnSpPr>
        <p:spPr>
          <a:xfrm>
            <a:off x="5558025" y="3152575"/>
            <a:ext cx="866100" cy="388800"/>
          </a:xfrm>
          <a:prstGeom prst="straightConnector1">
            <a:avLst/>
          </a:prstGeom>
          <a:noFill/>
          <a:ln cap="flat" cmpd="sng" w="9525">
            <a:solidFill>
              <a:schemeClr val="dk2"/>
            </a:solidFill>
            <a:prstDash val="solid"/>
            <a:round/>
            <a:headEnd len="med" w="med" type="none"/>
            <a:tailEnd len="med" w="med" type="triangle"/>
          </a:ln>
        </p:spPr>
      </p:cxnSp>
      <p:sp>
        <p:nvSpPr>
          <p:cNvPr id="621" name="Google Shape;621;p44"/>
          <p:cNvSpPr/>
          <p:nvPr/>
        </p:nvSpPr>
        <p:spPr>
          <a:xfrm>
            <a:off x="1038650" y="2364625"/>
            <a:ext cx="1908900" cy="206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2" name="Google Shape;622;p44"/>
          <p:cNvPicPr preferRelativeResize="0"/>
          <p:nvPr/>
        </p:nvPicPr>
        <p:blipFill>
          <a:blip r:embed="rId4">
            <a:alphaModFix/>
          </a:blip>
          <a:stretch>
            <a:fillRect/>
          </a:stretch>
        </p:blipFill>
        <p:spPr>
          <a:xfrm>
            <a:off x="4261537" y="1300487"/>
            <a:ext cx="4536138" cy="238125"/>
          </a:xfrm>
          <a:prstGeom prst="rect">
            <a:avLst/>
          </a:prstGeom>
          <a:noFill/>
          <a:ln>
            <a:noFill/>
          </a:ln>
        </p:spPr>
      </p:pic>
      <p:pic>
        <p:nvPicPr>
          <p:cNvPr id="623" name="Google Shape;623;p44"/>
          <p:cNvPicPr preferRelativeResize="0"/>
          <p:nvPr/>
        </p:nvPicPr>
        <p:blipFill>
          <a:blip r:embed="rId5">
            <a:alphaModFix/>
          </a:blip>
          <a:stretch>
            <a:fillRect/>
          </a:stretch>
        </p:blipFill>
        <p:spPr>
          <a:xfrm>
            <a:off x="6587900" y="1956850"/>
            <a:ext cx="1782397" cy="572700"/>
          </a:xfrm>
          <a:prstGeom prst="rect">
            <a:avLst/>
          </a:prstGeom>
          <a:noFill/>
          <a:ln>
            <a:noFill/>
          </a:ln>
        </p:spPr>
      </p:pic>
      <p:pic>
        <p:nvPicPr>
          <p:cNvPr id="624" name="Google Shape;624;p44"/>
          <p:cNvPicPr preferRelativeResize="0"/>
          <p:nvPr/>
        </p:nvPicPr>
        <p:blipFill>
          <a:blip r:embed="rId6">
            <a:alphaModFix/>
          </a:blip>
          <a:stretch>
            <a:fillRect/>
          </a:stretch>
        </p:blipFill>
        <p:spPr>
          <a:xfrm>
            <a:off x="4255638" y="3884850"/>
            <a:ext cx="4547925" cy="238150"/>
          </a:xfrm>
          <a:prstGeom prst="rect">
            <a:avLst/>
          </a:prstGeom>
          <a:noFill/>
          <a:ln>
            <a:noFill/>
          </a:ln>
        </p:spPr>
      </p:pic>
      <p:pic>
        <p:nvPicPr>
          <p:cNvPr id="625" name="Google Shape;625;p44"/>
          <p:cNvPicPr preferRelativeResize="0"/>
          <p:nvPr/>
        </p:nvPicPr>
        <p:blipFill>
          <a:blip r:embed="rId7">
            <a:alphaModFix/>
          </a:blip>
          <a:stretch>
            <a:fillRect/>
          </a:stretch>
        </p:blipFill>
        <p:spPr>
          <a:xfrm>
            <a:off x="6672113" y="4361325"/>
            <a:ext cx="1613963" cy="572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45"/>
          <p:cNvPicPr preferRelativeResize="0"/>
          <p:nvPr/>
        </p:nvPicPr>
        <p:blipFill>
          <a:blip r:embed="rId3">
            <a:alphaModFix/>
          </a:blip>
          <a:stretch>
            <a:fillRect/>
          </a:stretch>
        </p:blipFill>
        <p:spPr>
          <a:xfrm>
            <a:off x="2400575" y="988449"/>
            <a:ext cx="4091276" cy="3814448"/>
          </a:xfrm>
          <a:prstGeom prst="rect">
            <a:avLst/>
          </a:prstGeom>
          <a:noFill/>
          <a:ln>
            <a:noFill/>
          </a:ln>
        </p:spPr>
      </p:pic>
      <p:sp>
        <p:nvSpPr>
          <p:cNvPr id="631" name="Google Shape;63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Home Page - Event List</a:t>
            </a:r>
            <a:endParaRPr/>
          </a:p>
        </p:txBody>
      </p:sp>
      <p:cxnSp>
        <p:nvCxnSpPr>
          <p:cNvPr id="632" name="Google Shape;632;p45"/>
          <p:cNvCxnSpPr/>
          <p:nvPr/>
        </p:nvCxnSpPr>
        <p:spPr>
          <a:xfrm flipH="1" rot="10800000">
            <a:off x="3173400" y="2716350"/>
            <a:ext cx="324000" cy="141300"/>
          </a:xfrm>
          <a:prstGeom prst="straightConnector1">
            <a:avLst/>
          </a:prstGeom>
          <a:noFill/>
          <a:ln cap="flat" cmpd="sng" w="9525">
            <a:solidFill>
              <a:schemeClr val="dk2"/>
            </a:solidFill>
            <a:prstDash val="solid"/>
            <a:round/>
            <a:headEnd len="med" w="med" type="none"/>
            <a:tailEnd len="med" w="med" type="triangle"/>
          </a:ln>
        </p:spPr>
      </p:cxnSp>
      <p:cxnSp>
        <p:nvCxnSpPr>
          <p:cNvPr id="633" name="Google Shape;633;p45"/>
          <p:cNvCxnSpPr>
            <a:stCxn id="634" idx="3"/>
            <a:endCxn id="635" idx="1"/>
          </p:cNvCxnSpPr>
          <p:nvPr/>
        </p:nvCxnSpPr>
        <p:spPr>
          <a:xfrm>
            <a:off x="6491825" y="2109300"/>
            <a:ext cx="471600" cy="0"/>
          </a:xfrm>
          <a:prstGeom prst="straightConnector1">
            <a:avLst/>
          </a:prstGeom>
          <a:noFill/>
          <a:ln cap="flat" cmpd="sng" w="9525">
            <a:solidFill>
              <a:schemeClr val="dk2"/>
            </a:solidFill>
            <a:prstDash val="solid"/>
            <a:round/>
            <a:headEnd len="med" w="med" type="none"/>
            <a:tailEnd len="med" w="med" type="triangle"/>
          </a:ln>
        </p:spPr>
      </p:cxnSp>
      <p:sp>
        <p:nvSpPr>
          <p:cNvPr id="635" name="Google Shape;635;p45"/>
          <p:cNvSpPr txBox="1"/>
          <p:nvPr/>
        </p:nvSpPr>
        <p:spPr>
          <a:xfrm>
            <a:off x="6963538" y="1893738"/>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search through the list based on the keywords entered</a:t>
            </a:r>
            <a:endParaRPr sz="800">
              <a:solidFill>
                <a:schemeClr val="dk1"/>
              </a:solidFill>
            </a:endParaRPr>
          </a:p>
        </p:txBody>
      </p:sp>
      <p:cxnSp>
        <p:nvCxnSpPr>
          <p:cNvPr id="636" name="Google Shape;636;p45"/>
          <p:cNvCxnSpPr/>
          <p:nvPr/>
        </p:nvCxnSpPr>
        <p:spPr>
          <a:xfrm>
            <a:off x="6379125" y="3108125"/>
            <a:ext cx="707100" cy="225300"/>
          </a:xfrm>
          <a:prstGeom prst="straightConnector1">
            <a:avLst/>
          </a:prstGeom>
          <a:noFill/>
          <a:ln cap="flat" cmpd="sng" w="9525">
            <a:solidFill>
              <a:schemeClr val="dk2"/>
            </a:solidFill>
            <a:prstDash val="solid"/>
            <a:round/>
            <a:headEnd len="med" w="med" type="none"/>
            <a:tailEnd len="med" w="med" type="triangle"/>
          </a:ln>
        </p:spPr>
      </p:cxnSp>
      <p:sp>
        <p:nvSpPr>
          <p:cNvPr id="634" name="Google Shape;634;p45"/>
          <p:cNvSpPr/>
          <p:nvPr/>
        </p:nvSpPr>
        <p:spPr>
          <a:xfrm>
            <a:off x="5717525" y="2012100"/>
            <a:ext cx="774300" cy="1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5859525" y="2521950"/>
            <a:ext cx="607800" cy="22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 name="Google Shape;638;p45"/>
          <p:cNvCxnSpPr>
            <a:stCxn id="637" idx="3"/>
            <a:endCxn id="639" idx="1"/>
          </p:cNvCxnSpPr>
          <p:nvPr/>
        </p:nvCxnSpPr>
        <p:spPr>
          <a:xfrm>
            <a:off x="6467325" y="2634600"/>
            <a:ext cx="496200" cy="0"/>
          </a:xfrm>
          <a:prstGeom prst="straightConnector1">
            <a:avLst/>
          </a:prstGeom>
          <a:noFill/>
          <a:ln cap="flat" cmpd="sng" w="9525">
            <a:solidFill>
              <a:schemeClr val="dk2"/>
            </a:solidFill>
            <a:prstDash val="solid"/>
            <a:round/>
            <a:headEnd len="med" w="med" type="none"/>
            <a:tailEnd len="med" w="med" type="triangle"/>
          </a:ln>
        </p:spPr>
      </p:cxnSp>
      <p:sp>
        <p:nvSpPr>
          <p:cNvPr id="639" name="Google Shape;639;p45"/>
          <p:cNvSpPr txBox="1"/>
          <p:nvPr/>
        </p:nvSpPr>
        <p:spPr>
          <a:xfrm>
            <a:off x="6963538" y="2419038"/>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edit or delete through the list</a:t>
            </a:r>
            <a:endParaRPr sz="800">
              <a:solidFill>
                <a:schemeClr val="dk1"/>
              </a:solidFill>
            </a:endParaRPr>
          </a:p>
        </p:txBody>
      </p:sp>
      <p:sp>
        <p:nvSpPr>
          <p:cNvPr id="640" name="Google Shape;640;p45"/>
          <p:cNvSpPr/>
          <p:nvPr/>
        </p:nvSpPr>
        <p:spPr>
          <a:xfrm>
            <a:off x="6209000" y="2790975"/>
            <a:ext cx="166500" cy="75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txBox="1"/>
          <p:nvPr/>
        </p:nvSpPr>
        <p:spPr>
          <a:xfrm>
            <a:off x="6963538" y="3074588"/>
            <a:ext cx="1908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check which rows they want to delete by clicking on the checkboxes followed by the “Delete All Selected” button</a:t>
            </a:r>
            <a:endParaRPr sz="800">
              <a:solidFill>
                <a:schemeClr val="dk1"/>
              </a:solidFill>
            </a:endParaRPr>
          </a:p>
        </p:txBody>
      </p:sp>
      <p:sp>
        <p:nvSpPr>
          <p:cNvPr id="642" name="Google Shape;642;p45"/>
          <p:cNvSpPr/>
          <p:nvPr/>
        </p:nvSpPr>
        <p:spPr>
          <a:xfrm>
            <a:off x="5717525" y="4558300"/>
            <a:ext cx="774300" cy="1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 name="Google Shape;643;p45"/>
          <p:cNvCxnSpPr>
            <a:stCxn id="642" idx="3"/>
          </p:cNvCxnSpPr>
          <p:nvPr/>
        </p:nvCxnSpPr>
        <p:spPr>
          <a:xfrm flipH="1" rot="10800000">
            <a:off x="6491825" y="4532200"/>
            <a:ext cx="481800" cy="123300"/>
          </a:xfrm>
          <a:prstGeom prst="straightConnector1">
            <a:avLst/>
          </a:prstGeom>
          <a:noFill/>
          <a:ln cap="flat" cmpd="sng" w="9525">
            <a:solidFill>
              <a:schemeClr val="dk2"/>
            </a:solidFill>
            <a:prstDash val="solid"/>
            <a:round/>
            <a:headEnd len="med" w="med" type="none"/>
            <a:tailEnd len="med" w="med" type="triangle"/>
          </a:ln>
        </p:spPr>
      </p:cxnSp>
      <p:sp>
        <p:nvSpPr>
          <p:cNvPr id="644" name="Google Shape;644;p45"/>
          <p:cNvSpPr txBox="1"/>
          <p:nvPr/>
        </p:nvSpPr>
        <p:spPr>
          <a:xfrm>
            <a:off x="6963538" y="4332238"/>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navigate through pages by either clicking on “Previous”, “Next” or the number(s)</a:t>
            </a:r>
            <a:endParaRPr sz="800">
              <a:solidFill>
                <a:schemeClr val="dk1"/>
              </a:solidFill>
            </a:endParaRPr>
          </a:p>
        </p:txBody>
      </p:sp>
      <p:sp>
        <p:nvSpPr>
          <p:cNvPr id="645" name="Google Shape;645;p45"/>
          <p:cNvSpPr/>
          <p:nvPr/>
        </p:nvSpPr>
        <p:spPr>
          <a:xfrm>
            <a:off x="2422675" y="2283825"/>
            <a:ext cx="4069200" cy="1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 name="Google Shape;646;p45"/>
          <p:cNvCxnSpPr>
            <a:endCxn id="647" idx="0"/>
          </p:cNvCxnSpPr>
          <p:nvPr/>
        </p:nvCxnSpPr>
        <p:spPr>
          <a:xfrm flipH="1">
            <a:off x="1161638" y="2382963"/>
            <a:ext cx="1175400" cy="408000"/>
          </a:xfrm>
          <a:prstGeom prst="straightConnector1">
            <a:avLst/>
          </a:prstGeom>
          <a:noFill/>
          <a:ln cap="flat" cmpd="sng" w="9525">
            <a:solidFill>
              <a:schemeClr val="dk2"/>
            </a:solidFill>
            <a:prstDash val="solid"/>
            <a:round/>
            <a:headEnd len="med" w="med" type="none"/>
            <a:tailEnd len="med" w="med" type="triangle"/>
          </a:ln>
        </p:spPr>
      </p:cxnSp>
      <p:sp>
        <p:nvSpPr>
          <p:cNvPr id="647" name="Google Shape;647;p45"/>
          <p:cNvSpPr txBox="1"/>
          <p:nvPr/>
        </p:nvSpPr>
        <p:spPr>
          <a:xfrm>
            <a:off x="207188" y="2790963"/>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filter through the list by Descending or Ascending order using the arrows</a:t>
            </a:r>
            <a:endParaRPr sz="800">
              <a:solidFill>
                <a:schemeClr val="dk1"/>
              </a:solidFill>
            </a:endParaRPr>
          </a:p>
        </p:txBody>
      </p:sp>
      <p:sp>
        <p:nvSpPr>
          <p:cNvPr id="648" name="Google Shape;648;p45"/>
          <p:cNvSpPr/>
          <p:nvPr/>
        </p:nvSpPr>
        <p:spPr>
          <a:xfrm>
            <a:off x="2400575" y="2003350"/>
            <a:ext cx="707100" cy="1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 name="Google Shape;649;p45"/>
          <p:cNvCxnSpPr/>
          <p:nvPr/>
        </p:nvCxnSpPr>
        <p:spPr>
          <a:xfrm rot="10800000">
            <a:off x="2090700" y="1964900"/>
            <a:ext cx="234900" cy="120300"/>
          </a:xfrm>
          <a:prstGeom prst="straightConnector1">
            <a:avLst/>
          </a:prstGeom>
          <a:noFill/>
          <a:ln cap="flat" cmpd="sng" w="9525">
            <a:solidFill>
              <a:schemeClr val="dk2"/>
            </a:solidFill>
            <a:prstDash val="solid"/>
            <a:round/>
            <a:headEnd len="med" w="med" type="none"/>
            <a:tailEnd len="med" w="med" type="triangle"/>
          </a:ln>
        </p:spPr>
      </p:cxnSp>
      <p:sp>
        <p:nvSpPr>
          <p:cNvPr id="650" name="Google Shape;650;p45"/>
          <p:cNvSpPr txBox="1"/>
          <p:nvPr/>
        </p:nvSpPr>
        <p:spPr>
          <a:xfrm>
            <a:off x="164051" y="1686625"/>
            <a:ext cx="2086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change the number of entries they want to be shown on a page</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pic>
        <p:nvPicPr>
          <p:cNvPr id="651" name="Google Shape;651;p45"/>
          <p:cNvPicPr preferRelativeResize="0"/>
          <p:nvPr/>
        </p:nvPicPr>
        <p:blipFill>
          <a:blip r:embed="rId4">
            <a:alphaModFix/>
          </a:blip>
          <a:stretch>
            <a:fillRect/>
          </a:stretch>
        </p:blipFill>
        <p:spPr>
          <a:xfrm>
            <a:off x="7411719" y="3852075"/>
            <a:ext cx="1012537" cy="307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46"/>
          <p:cNvPicPr preferRelativeResize="0"/>
          <p:nvPr/>
        </p:nvPicPr>
        <p:blipFill>
          <a:blip r:embed="rId3">
            <a:alphaModFix/>
          </a:blip>
          <a:stretch>
            <a:fillRect/>
          </a:stretch>
        </p:blipFill>
        <p:spPr>
          <a:xfrm>
            <a:off x="2696175" y="1111200"/>
            <a:ext cx="3035613" cy="3820974"/>
          </a:xfrm>
          <a:prstGeom prst="rect">
            <a:avLst/>
          </a:prstGeom>
          <a:noFill/>
          <a:ln>
            <a:noFill/>
          </a:ln>
        </p:spPr>
      </p:pic>
      <p:sp>
        <p:nvSpPr>
          <p:cNvPr id="657" name="Google Shape;65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Home Page - Edit Events</a:t>
            </a:r>
            <a:endParaRPr/>
          </a:p>
        </p:txBody>
      </p:sp>
      <p:sp>
        <p:nvSpPr>
          <p:cNvPr id="658" name="Google Shape;658;p46"/>
          <p:cNvSpPr txBox="1"/>
          <p:nvPr/>
        </p:nvSpPr>
        <p:spPr>
          <a:xfrm>
            <a:off x="303388" y="2506975"/>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have to update the date by “YYYY-MM-DD HH:MM” format if they wish to make any changes.</a:t>
            </a:r>
            <a:endParaRPr sz="800">
              <a:solidFill>
                <a:schemeClr val="dk1"/>
              </a:solidFill>
            </a:endParaRPr>
          </a:p>
        </p:txBody>
      </p:sp>
      <p:sp>
        <p:nvSpPr>
          <p:cNvPr id="659" name="Google Shape;659;p46"/>
          <p:cNvSpPr/>
          <p:nvPr/>
        </p:nvSpPr>
        <p:spPr>
          <a:xfrm>
            <a:off x="2755875" y="1738200"/>
            <a:ext cx="2771400" cy="229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46"/>
          <p:cNvCxnSpPr/>
          <p:nvPr/>
        </p:nvCxnSpPr>
        <p:spPr>
          <a:xfrm rot="10800000">
            <a:off x="2207175" y="2044450"/>
            <a:ext cx="489000" cy="88500"/>
          </a:xfrm>
          <a:prstGeom prst="straightConnector1">
            <a:avLst/>
          </a:prstGeom>
          <a:noFill/>
          <a:ln cap="flat" cmpd="sng" w="9525">
            <a:solidFill>
              <a:schemeClr val="dk2"/>
            </a:solidFill>
            <a:prstDash val="solid"/>
            <a:round/>
            <a:headEnd len="med" w="med" type="none"/>
            <a:tailEnd len="med" w="med" type="triangle"/>
          </a:ln>
        </p:spPr>
      </p:cxnSp>
      <p:sp>
        <p:nvSpPr>
          <p:cNvPr id="661" name="Google Shape;661;p46"/>
          <p:cNvSpPr txBox="1"/>
          <p:nvPr/>
        </p:nvSpPr>
        <p:spPr>
          <a:xfrm>
            <a:off x="303388" y="1781988"/>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edit the event details</a:t>
            </a:r>
            <a:endParaRPr sz="800">
              <a:solidFill>
                <a:schemeClr val="dk1"/>
              </a:solidFill>
            </a:endParaRPr>
          </a:p>
        </p:txBody>
      </p:sp>
      <p:cxnSp>
        <p:nvCxnSpPr>
          <p:cNvPr id="662" name="Google Shape;662;p46"/>
          <p:cNvCxnSpPr/>
          <p:nvPr/>
        </p:nvCxnSpPr>
        <p:spPr>
          <a:xfrm flipH="1">
            <a:off x="2354375" y="2506963"/>
            <a:ext cx="495000" cy="177000"/>
          </a:xfrm>
          <a:prstGeom prst="straightConnector1">
            <a:avLst/>
          </a:prstGeom>
          <a:noFill/>
          <a:ln cap="flat" cmpd="sng" w="9525">
            <a:solidFill>
              <a:schemeClr val="dk2"/>
            </a:solidFill>
            <a:prstDash val="solid"/>
            <a:round/>
            <a:headEnd len="med" w="med" type="none"/>
            <a:tailEnd len="med" w="med" type="triangle"/>
          </a:ln>
        </p:spPr>
      </p:cxnSp>
      <p:cxnSp>
        <p:nvCxnSpPr>
          <p:cNvPr id="663" name="Google Shape;663;p46"/>
          <p:cNvCxnSpPr>
            <a:endCxn id="658" idx="3"/>
          </p:cNvCxnSpPr>
          <p:nvPr/>
        </p:nvCxnSpPr>
        <p:spPr>
          <a:xfrm rot="10800000">
            <a:off x="2212288" y="2784025"/>
            <a:ext cx="583200" cy="191400"/>
          </a:xfrm>
          <a:prstGeom prst="straightConnector1">
            <a:avLst/>
          </a:prstGeom>
          <a:noFill/>
          <a:ln cap="flat" cmpd="sng" w="9525">
            <a:solidFill>
              <a:schemeClr val="dk2"/>
            </a:solidFill>
            <a:prstDash val="solid"/>
            <a:round/>
            <a:headEnd len="med" w="med" type="none"/>
            <a:tailEnd len="med" w="med" type="triangle"/>
          </a:ln>
        </p:spPr>
      </p:cxnSp>
      <p:pic>
        <p:nvPicPr>
          <p:cNvPr id="664" name="Google Shape;664;p46"/>
          <p:cNvPicPr preferRelativeResize="0"/>
          <p:nvPr/>
        </p:nvPicPr>
        <p:blipFill rotWithShape="1">
          <a:blip r:embed="rId4">
            <a:alphaModFix/>
          </a:blip>
          <a:srcRect b="0" l="0" r="2619" t="0"/>
          <a:stretch/>
        </p:blipFill>
        <p:spPr>
          <a:xfrm>
            <a:off x="6253400" y="1887000"/>
            <a:ext cx="2618999" cy="221100"/>
          </a:xfrm>
          <a:prstGeom prst="rect">
            <a:avLst/>
          </a:prstGeom>
          <a:noFill/>
          <a:ln>
            <a:noFill/>
          </a:ln>
        </p:spPr>
      </p:pic>
      <p:cxnSp>
        <p:nvCxnSpPr>
          <p:cNvPr id="665" name="Google Shape;665;p46"/>
          <p:cNvCxnSpPr>
            <a:stCxn id="659" idx="3"/>
            <a:endCxn id="666" idx="1"/>
          </p:cNvCxnSpPr>
          <p:nvPr/>
        </p:nvCxnSpPr>
        <p:spPr>
          <a:xfrm flipH="1" rot="10800000">
            <a:off x="5527275" y="2529900"/>
            <a:ext cx="1139400" cy="354300"/>
          </a:xfrm>
          <a:prstGeom prst="straightConnector1">
            <a:avLst/>
          </a:prstGeom>
          <a:noFill/>
          <a:ln cap="flat" cmpd="sng" w="9525">
            <a:solidFill>
              <a:schemeClr val="dk2"/>
            </a:solidFill>
            <a:prstDash val="solid"/>
            <a:round/>
            <a:headEnd len="med" w="med" type="none"/>
            <a:tailEnd len="med" w="med" type="triangle"/>
          </a:ln>
        </p:spPr>
      </p:cxnSp>
      <p:sp>
        <p:nvSpPr>
          <p:cNvPr id="666" name="Google Shape;666;p46"/>
          <p:cNvSpPr txBox="1"/>
          <p:nvPr/>
        </p:nvSpPr>
        <p:spPr>
          <a:xfrm>
            <a:off x="6666635" y="2252863"/>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the admin clicks on the “Update” button it will save any changes made.</a:t>
            </a:r>
            <a:endParaRPr sz="8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47"/>
          <p:cNvPicPr preferRelativeResize="0"/>
          <p:nvPr/>
        </p:nvPicPr>
        <p:blipFill>
          <a:blip r:embed="rId3">
            <a:alphaModFix/>
          </a:blip>
          <a:stretch>
            <a:fillRect/>
          </a:stretch>
        </p:blipFill>
        <p:spPr>
          <a:xfrm>
            <a:off x="407300" y="1341950"/>
            <a:ext cx="5196586" cy="3487601"/>
          </a:xfrm>
          <a:prstGeom prst="rect">
            <a:avLst/>
          </a:prstGeom>
          <a:noFill/>
          <a:ln>
            <a:noFill/>
          </a:ln>
        </p:spPr>
      </p:pic>
      <p:sp>
        <p:nvSpPr>
          <p:cNvPr id="672" name="Google Shape;67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Account Page - My Profile</a:t>
            </a:r>
            <a:endParaRPr/>
          </a:p>
        </p:txBody>
      </p:sp>
      <p:sp>
        <p:nvSpPr>
          <p:cNvPr id="673" name="Google Shape;673;p47"/>
          <p:cNvSpPr/>
          <p:nvPr/>
        </p:nvSpPr>
        <p:spPr>
          <a:xfrm>
            <a:off x="1034225" y="2820000"/>
            <a:ext cx="4115100" cy="159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4" name="Google Shape;674;p47"/>
          <p:cNvCxnSpPr>
            <a:stCxn id="673" idx="3"/>
            <a:endCxn id="675" idx="1"/>
          </p:cNvCxnSpPr>
          <p:nvPr/>
        </p:nvCxnSpPr>
        <p:spPr>
          <a:xfrm>
            <a:off x="5149325" y="3616500"/>
            <a:ext cx="1524300" cy="0"/>
          </a:xfrm>
          <a:prstGeom prst="straightConnector1">
            <a:avLst/>
          </a:prstGeom>
          <a:noFill/>
          <a:ln cap="flat" cmpd="sng" w="9525">
            <a:solidFill>
              <a:schemeClr val="dk2"/>
            </a:solidFill>
            <a:prstDash val="solid"/>
            <a:round/>
            <a:headEnd len="med" w="med" type="none"/>
            <a:tailEnd len="med" w="med" type="triangle"/>
          </a:ln>
        </p:spPr>
      </p:cxnSp>
      <p:sp>
        <p:nvSpPr>
          <p:cNvPr id="675" name="Google Shape;675;p47"/>
          <p:cNvSpPr txBox="1"/>
          <p:nvPr/>
        </p:nvSpPr>
        <p:spPr>
          <a:xfrm>
            <a:off x="6673763" y="3400950"/>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a:t>
            </a:r>
            <a:r>
              <a:rPr lang="en-GB" sz="800">
                <a:solidFill>
                  <a:schemeClr val="dk1"/>
                </a:solidFill>
              </a:rPr>
              <a:t> are able to update their details via “My Profile”</a:t>
            </a:r>
            <a:endParaRPr sz="800">
              <a:solidFill>
                <a:schemeClr val="dk1"/>
              </a:solidFill>
            </a:endParaRPr>
          </a:p>
        </p:txBody>
      </p:sp>
      <p:sp>
        <p:nvSpPr>
          <p:cNvPr id="676" name="Google Shape;676;p47"/>
          <p:cNvSpPr/>
          <p:nvPr/>
        </p:nvSpPr>
        <p:spPr>
          <a:xfrm>
            <a:off x="1563800" y="4508025"/>
            <a:ext cx="704400" cy="169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 name="Google Shape;677;p47"/>
          <p:cNvCxnSpPr>
            <a:stCxn id="676" idx="3"/>
            <a:endCxn id="678" idx="1"/>
          </p:cNvCxnSpPr>
          <p:nvPr/>
        </p:nvCxnSpPr>
        <p:spPr>
          <a:xfrm flipH="1" rot="10800000">
            <a:off x="2268200" y="4566825"/>
            <a:ext cx="4405500" cy="25800"/>
          </a:xfrm>
          <a:prstGeom prst="straightConnector1">
            <a:avLst/>
          </a:prstGeom>
          <a:noFill/>
          <a:ln cap="flat" cmpd="sng" w="9525">
            <a:solidFill>
              <a:schemeClr val="dk2"/>
            </a:solidFill>
            <a:prstDash val="solid"/>
            <a:round/>
            <a:headEnd len="med" w="med" type="none"/>
            <a:tailEnd len="med" w="med" type="triangle"/>
          </a:ln>
        </p:spPr>
      </p:cxnSp>
      <p:sp>
        <p:nvSpPr>
          <p:cNvPr id="678" name="Google Shape;678;p47"/>
          <p:cNvSpPr txBox="1"/>
          <p:nvPr/>
        </p:nvSpPr>
        <p:spPr>
          <a:xfrm>
            <a:off x="6673763" y="4412925"/>
            <a:ext cx="2224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a:t>
            </a:r>
            <a:r>
              <a:rPr lang="en-GB" sz="800">
                <a:solidFill>
                  <a:schemeClr val="dk1"/>
                </a:solidFill>
              </a:rPr>
              <a:t> are able to change their password</a:t>
            </a:r>
            <a:endParaRPr sz="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Change Password Process</a:t>
            </a:r>
            <a:endParaRPr/>
          </a:p>
        </p:txBody>
      </p:sp>
      <p:pic>
        <p:nvPicPr>
          <p:cNvPr id="684" name="Google Shape;684;p48"/>
          <p:cNvPicPr preferRelativeResize="0"/>
          <p:nvPr/>
        </p:nvPicPr>
        <p:blipFill>
          <a:blip r:embed="rId3">
            <a:alphaModFix/>
          </a:blip>
          <a:stretch>
            <a:fillRect/>
          </a:stretch>
        </p:blipFill>
        <p:spPr>
          <a:xfrm>
            <a:off x="152400" y="1170125"/>
            <a:ext cx="4079212" cy="1401625"/>
          </a:xfrm>
          <a:prstGeom prst="rect">
            <a:avLst/>
          </a:prstGeom>
          <a:noFill/>
          <a:ln>
            <a:noFill/>
          </a:ln>
        </p:spPr>
      </p:pic>
      <p:pic>
        <p:nvPicPr>
          <p:cNvPr id="685" name="Google Shape;685;p48"/>
          <p:cNvPicPr preferRelativeResize="0"/>
          <p:nvPr/>
        </p:nvPicPr>
        <p:blipFill rotWithShape="1">
          <a:blip r:embed="rId4">
            <a:alphaModFix/>
          </a:blip>
          <a:srcRect b="20299" l="1523" r="839" t="0"/>
          <a:stretch/>
        </p:blipFill>
        <p:spPr>
          <a:xfrm>
            <a:off x="1535175" y="4023275"/>
            <a:ext cx="5636101" cy="572700"/>
          </a:xfrm>
          <a:prstGeom prst="rect">
            <a:avLst/>
          </a:prstGeom>
          <a:noFill/>
          <a:ln>
            <a:noFill/>
          </a:ln>
        </p:spPr>
      </p:pic>
      <p:sp>
        <p:nvSpPr>
          <p:cNvPr id="686" name="Google Shape;686;p48"/>
          <p:cNvSpPr txBox="1"/>
          <p:nvPr/>
        </p:nvSpPr>
        <p:spPr>
          <a:xfrm>
            <a:off x="675806" y="2626125"/>
            <a:ext cx="3032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will have to </a:t>
            </a:r>
            <a:r>
              <a:rPr lang="en-GB" sz="800">
                <a:solidFill>
                  <a:schemeClr val="dk1"/>
                </a:solidFill>
              </a:rPr>
              <a:t>verify</a:t>
            </a:r>
            <a:r>
              <a:rPr lang="en-GB" sz="800">
                <a:solidFill>
                  <a:schemeClr val="dk1"/>
                </a:solidFill>
              </a:rPr>
              <a:t> their current password in order to update their password.</a:t>
            </a:r>
            <a:endParaRPr sz="800">
              <a:solidFill>
                <a:schemeClr val="dk1"/>
              </a:solidFill>
            </a:endParaRPr>
          </a:p>
        </p:txBody>
      </p:sp>
      <p:cxnSp>
        <p:nvCxnSpPr>
          <p:cNvPr id="687" name="Google Shape;687;p48"/>
          <p:cNvCxnSpPr/>
          <p:nvPr/>
        </p:nvCxnSpPr>
        <p:spPr>
          <a:xfrm>
            <a:off x="4324575" y="1936275"/>
            <a:ext cx="567000" cy="217800"/>
          </a:xfrm>
          <a:prstGeom prst="straightConnector1">
            <a:avLst/>
          </a:prstGeom>
          <a:noFill/>
          <a:ln cap="flat" cmpd="sng" w="9525">
            <a:solidFill>
              <a:schemeClr val="dk2"/>
            </a:solidFill>
            <a:prstDash val="solid"/>
            <a:round/>
            <a:headEnd len="med" w="med" type="none"/>
            <a:tailEnd len="med" w="med" type="triangle"/>
          </a:ln>
        </p:spPr>
      </p:cxnSp>
      <p:sp>
        <p:nvSpPr>
          <p:cNvPr id="688" name="Google Shape;688;p48"/>
          <p:cNvSpPr txBox="1"/>
          <p:nvPr/>
        </p:nvSpPr>
        <p:spPr>
          <a:xfrm>
            <a:off x="4978701" y="3044100"/>
            <a:ext cx="3599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then change to the password they want and they have to confirm their current password in order to make changes.</a:t>
            </a:r>
            <a:endParaRPr sz="800">
              <a:solidFill>
                <a:schemeClr val="dk1"/>
              </a:solidFill>
            </a:endParaRPr>
          </a:p>
        </p:txBody>
      </p:sp>
      <p:cxnSp>
        <p:nvCxnSpPr>
          <p:cNvPr id="689" name="Google Shape;689;p48"/>
          <p:cNvCxnSpPr>
            <a:stCxn id="688" idx="2"/>
          </p:cNvCxnSpPr>
          <p:nvPr/>
        </p:nvCxnSpPr>
        <p:spPr>
          <a:xfrm flipH="1">
            <a:off x="5824551" y="3475200"/>
            <a:ext cx="953700" cy="37230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48"/>
          <p:cNvSpPr txBox="1"/>
          <p:nvPr/>
        </p:nvSpPr>
        <p:spPr>
          <a:xfrm>
            <a:off x="2451075" y="4665625"/>
            <a:ext cx="380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password has been changed successfully, a success message pop up.</a:t>
            </a:r>
            <a:endParaRPr sz="800">
              <a:solidFill>
                <a:schemeClr val="dk1"/>
              </a:solidFill>
            </a:endParaRPr>
          </a:p>
        </p:txBody>
      </p:sp>
      <p:pic>
        <p:nvPicPr>
          <p:cNvPr id="691" name="Google Shape;691;p48"/>
          <p:cNvPicPr preferRelativeResize="0"/>
          <p:nvPr/>
        </p:nvPicPr>
        <p:blipFill rotWithShape="1">
          <a:blip r:embed="rId5">
            <a:alphaModFix/>
          </a:blip>
          <a:srcRect b="0" l="0" r="0" t="21893"/>
          <a:stretch/>
        </p:blipFill>
        <p:spPr>
          <a:xfrm>
            <a:off x="4984550" y="1198225"/>
            <a:ext cx="3769449" cy="1665387"/>
          </a:xfrm>
          <a:prstGeom prst="rect">
            <a:avLst/>
          </a:prstGeom>
          <a:noFill/>
          <a:ln>
            <a:noFill/>
          </a:ln>
        </p:spPr>
      </p:pic>
      <p:pic>
        <p:nvPicPr>
          <p:cNvPr id="692" name="Google Shape;692;p48"/>
          <p:cNvPicPr preferRelativeResize="0"/>
          <p:nvPr/>
        </p:nvPicPr>
        <p:blipFill>
          <a:blip r:embed="rId6">
            <a:alphaModFix/>
          </a:blip>
          <a:stretch>
            <a:fillRect/>
          </a:stretch>
        </p:blipFill>
        <p:spPr>
          <a:xfrm>
            <a:off x="4984550" y="1282725"/>
            <a:ext cx="3769449" cy="266000"/>
          </a:xfrm>
          <a:prstGeom prst="rect">
            <a:avLst/>
          </a:prstGeom>
          <a:noFill/>
          <a:ln>
            <a:noFill/>
          </a:ln>
        </p:spPr>
      </p:pic>
      <p:sp>
        <p:nvSpPr>
          <p:cNvPr id="693" name="Google Shape;693;p48"/>
          <p:cNvSpPr txBox="1"/>
          <p:nvPr/>
        </p:nvSpPr>
        <p:spPr>
          <a:xfrm>
            <a:off x="6121375" y="1169425"/>
            <a:ext cx="149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latin typeface="Roboto"/>
                <a:ea typeface="Roboto"/>
                <a:cs typeface="Roboto"/>
                <a:sym typeface="Roboto"/>
              </a:rPr>
              <a:t>Hello Admin</a:t>
            </a:r>
            <a:endParaRPr sz="1300">
              <a:latin typeface="Roboto"/>
              <a:ea typeface="Roboto"/>
              <a:cs typeface="Roboto"/>
              <a:sym typeface="Roboto"/>
            </a:endParaRPr>
          </a:p>
          <a:p>
            <a:pPr indent="0" lvl="0" marL="0" rtl="0" algn="ctr">
              <a:spcBef>
                <a:spcPts val="0"/>
              </a:spcBef>
              <a:spcAft>
                <a:spcPts val="0"/>
              </a:spcAft>
              <a:buNone/>
            </a:pPr>
            <a:r>
              <a:rPr lang="en-GB" sz="700">
                <a:latin typeface="Roboto"/>
                <a:ea typeface="Roboto"/>
                <a:cs typeface="Roboto"/>
                <a:sym typeface="Roboto"/>
              </a:rPr>
              <a:t>a</a:t>
            </a:r>
            <a:r>
              <a:rPr lang="en-GB" sz="700">
                <a:latin typeface="Roboto"/>
                <a:ea typeface="Roboto"/>
                <a:cs typeface="Roboto"/>
                <a:sym typeface="Roboto"/>
              </a:rPr>
              <a:t>dmin@gmail.com</a:t>
            </a:r>
            <a:endParaRPr sz="7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49"/>
          <p:cNvPicPr preferRelativeResize="0"/>
          <p:nvPr/>
        </p:nvPicPr>
        <p:blipFill>
          <a:blip r:embed="rId3">
            <a:alphaModFix/>
          </a:blip>
          <a:stretch>
            <a:fillRect/>
          </a:stretch>
        </p:blipFill>
        <p:spPr>
          <a:xfrm>
            <a:off x="2506050" y="854525"/>
            <a:ext cx="3918325" cy="4039533"/>
          </a:xfrm>
          <a:prstGeom prst="rect">
            <a:avLst/>
          </a:prstGeom>
          <a:noFill/>
          <a:ln>
            <a:noFill/>
          </a:ln>
        </p:spPr>
      </p:pic>
      <p:sp>
        <p:nvSpPr>
          <p:cNvPr id="699" name="Google Shape;699;p49"/>
          <p:cNvSpPr txBox="1"/>
          <p:nvPr>
            <p:ph type="title"/>
          </p:nvPr>
        </p:nvSpPr>
        <p:spPr>
          <a:xfrm>
            <a:off x="311700" y="247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Account Page - User Management</a:t>
            </a:r>
            <a:endParaRPr/>
          </a:p>
        </p:txBody>
      </p:sp>
      <p:cxnSp>
        <p:nvCxnSpPr>
          <p:cNvPr id="700" name="Google Shape;700;p49"/>
          <p:cNvCxnSpPr>
            <a:stCxn id="701" idx="3"/>
            <a:endCxn id="702" idx="1"/>
          </p:cNvCxnSpPr>
          <p:nvPr/>
        </p:nvCxnSpPr>
        <p:spPr>
          <a:xfrm>
            <a:off x="6424475" y="1946925"/>
            <a:ext cx="542100" cy="38100"/>
          </a:xfrm>
          <a:prstGeom prst="straightConnector1">
            <a:avLst/>
          </a:prstGeom>
          <a:noFill/>
          <a:ln cap="flat" cmpd="sng" w="9525">
            <a:solidFill>
              <a:schemeClr val="dk2"/>
            </a:solidFill>
            <a:prstDash val="solid"/>
            <a:round/>
            <a:headEnd len="med" w="med" type="none"/>
            <a:tailEnd len="med" w="med" type="triangle"/>
          </a:ln>
        </p:spPr>
      </p:cxnSp>
      <p:sp>
        <p:nvSpPr>
          <p:cNvPr id="702" name="Google Shape;702;p49"/>
          <p:cNvSpPr txBox="1"/>
          <p:nvPr/>
        </p:nvSpPr>
        <p:spPr>
          <a:xfrm>
            <a:off x="6966500" y="1769488"/>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search through the list based on the keywords entered</a:t>
            </a:r>
            <a:endParaRPr sz="800">
              <a:solidFill>
                <a:schemeClr val="dk1"/>
              </a:solidFill>
            </a:endParaRPr>
          </a:p>
        </p:txBody>
      </p:sp>
      <p:cxnSp>
        <p:nvCxnSpPr>
          <p:cNvPr id="703" name="Google Shape;703;p49"/>
          <p:cNvCxnSpPr>
            <a:stCxn id="704" idx="3"/>
            <a:endCxn id="705" idx="1"/>
          </p:cNvCxnSpPr>
          <p:nvPr/>
        </p:nvCxnSpPr>
        <p:spPr>
          <a:xfrm>
            <a:off x="6253575" y="2927050"/>
            <a:ext cx="712800" cy="418800"/>
          </a:xfrm>
          <a:prstGeom prst="straightConnector1">
            <a:avLst/>
          </a:prstGeom>
          <a:noFill/>
          <a:ln cap="flat" cmpd="sng" w="9525">
            <a:solidFill>
              <a:schemeClr val="dk2"/>
            </a:solidFill>
            <a:prstDash val="solid"/>
            <a:round/>
            <a:headEnd len="med" w="med" type="none"/>
            <a:tailEnd len="med" w="med" type="triangle"/>
          </a:ln>
        </p:spPr>
      </p:cxnSp>
      <p:sp>
        <p:nvSpPr>
          <p:cNvPr id="701" name="Google Shape;701;p49"/>
          <p:cNvSpPr/>
          <p:nvPr/>
        </p:nvSpPr>
        <p:spPr>
          <a:xfrm>
            <a:off x="5384075" y="1849725"/>
            <a:ext cx="1040400" cy="1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5745600" y="2082250"/>
            <a:ext cx="654000" cy="12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49"/>
          <p:cNvCxnSpPr>
            <a:stCxn id="706" idx="3"/>
          </p:cNvCxnSpPr>
          <p:nvPr/>
        </p:nvCxnSpPr>
        <p:spPr>
          <a:xfrm>
            <a:off x="6399600" y="2144950"/>
            <a:ext cx="514800" cy="413700"/>
          </a:xfrm>
          <a:prstGeom prst="straightConnector1">
            <a:avLst/>
          </a:prstGeom>
          <a:noFill/>
          <a:ln cap="flat" cmpd="sng" w="9525">
            <a:solidFill>
              <a:schemeClr val="dk2"/>
            </a:solidFill>
            <a:prstDash val="solid"/>
            <a:round/>
            <a:headEnd len="med" w="med" type="none"/>
            <a:tailEnd len="med" w="med" type="triangle"/>
          </a:ln>
        </p:spPr>
      </p:cxnSp>
      <p:sp>
        <p:nvSpPr>
          <p:cNvPr id="708" name="Google Shape;708;p49"/>
          <p:cNvSpPr txBox="1"/>
          <p:nvPr/>
        </p:nvSpPr>
        <p:spPr>
          <a:xfrm>
            <a:off x="6966500" y="2331050"/>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 are able to edit or delete rows in the list</a:t>
            </a:r>
            <a:endParaRPr sz="800">
              <a:solidFill>
                <a:schemeClr val="dk1"/>
              </a:solidFill>
            </a:endParaRPr>
          </a:p>
        </p:txBody>
      </p:sp>
      <p:sp>
        <p:nvSpPr>
          <p:cNvPr id="704" name="Google Shape;704;p49"/>
          <p:cNvSpPr/>
          <p:nvPr/>
        </p:nvSpPr>
        <p:spPr>
          <a:xfrm>
            <a:off x="6077775" y="2526100"/>
            <a:ext cx="175800" cy="80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txBox="1"/>
          <p:nvPr/>
        </p:nvSpPr>
        <p:spPr>
          <a:xfrm>
            <a:off x="6966500" y="3007150"/>
            <a:ext cx="1908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select which rows they want to delete by clicking on the checkboxes followed by the “Delete All Selected” button</a:t>
            </a:r>
            <a:endParaRPr sz="800">
              <a:solidFill>
                <a:schemeClr val="dk1"/>
              </a:solidFill>
            </a:endParaRPr>
          </a:p>
        </p:txBody>
      </p:sp>
      <p:cxnSp>
        <p:nvCxnSpPr>
          <p:cNvPr id="709" name="Google Shape;709;p49"/>
          <p:cNvCxnSpPr>
            <a:stCxn id="710" idx="3"/>
            <a:endCxn id="711" idx="1"/>
          </p:cNvCxnSpPr>
          <p:nvPr/>
        </p:nvCxnSpPr>
        <p:spPr>
          <a:xfrm>
            <a:off x="6424400" y="4638300"/>
            <a:ext cx="542100" cy="0"/>
          </a:xfrm>
          <a:prstGeom prst="straightConnector1">
            <a:avLst/>
          </a:prstGeom>
          <a:noFill/>
          <a:ln cap="flat" cmpd="sng" w="9525">
            <a:solidFill>
              <a:schemeClr val="dk2"/>
            </a:solidFill>
            <a:prstDash val="solid"/>
            <a:round/>
            <a:headEnd len="med" w="med" type="none"/>
            <a:tailEnd len="med" w="med" type="triangle"/>
          </a:ln>
        </p:spPr>
      </p:cxnSp>
      <p:sp>
        <p:nvSpPr>
          <p:cNvPr id="711" name="Google Shape;711;p49"/>
          <p:cNvSpPr txBox="1"/>
          <p:nvPr/>
        </p:nvSpPr>
        <p:spPr>
          <a:xfrm>
            <a:off x="6966500" y="4361238"/>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navigate through pages by either clicking on “Previous”, “Next” or the number(s)</a:t>
            </a:r>
            <a:endParaRPr sz="800">
              <a:solidFill>
                <a:schemeClr val="dk1"/>
              </a:solidFill>
            </a:endParaRPr>
          </a:p>
        </p:txBody>
      </p:sp>
      <p:sp>
        <p:nvSpPr>
          <p:cNvPr id="712" name="Google Shape;712;p49"/>
          <p:cNvSpPr/>
          <p:nvPr/>
        </p:nvSpPr>
        <p:spPr>
          <a:xfrm>
            <a:off x="2506050" y="2116149"/>
            <a:ext cx="206100" cy="9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 name="Google Shape;713;p49"/>
          <p:cNvCxnSpPr/>
          <p:nvPr/>
        </p:nvCxnSpPr>
        <p:spPr>
          <a:xfrm flipH="1">
            <a:off x="2243650" y="2284150"/>
            <a:ext cx="334200" cy="184800"/>
          </a:xfrm>
          <a:prstGeom prst="straightConnector1">
            <a:avLst/>
          </a:prstGeom>
          <a:noFill/>
          <a:ln cap="flat" cmpd="sng" w="9525">
            <a:solidFill>
              <a:schemeClr val="dk2"/>
            </a:solidFill>
            <a:prstDash val="solid"/>
            <a:round/>
            <a:headEnd len="med" w="med" type="none"/>
            <a:tailEnd len="med" w="med" type="triangle"/>
          </a:ln>
        </p:spPr>
      </p:cxnSp>
      <p:sp>
        <p:nvSpPr>
          <p:cNvPr id="714" name="Google Shape;714;p49"/>
          <p:cNvSpPr txBox="1"/>
          <p:nvPr/>
        </p:nvSpPr>
        <p:spPr>
          <a:xfrm>
            <a:off x="334738" y="2331038"/>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filter through the list by Descending or Ascending order using the arrows</a:t>
            </a:r>
            <a:endParaRPr sz="800">
              <a:solidFill>
                <a:schemeClr val="dk1"/>
              </a:solidFill>
            </a:endParaRPr>
          </a:p>
        </p:txBody>
      </p:sp>
      <p:sp>
        <p:nvSpPr>
          <p:cNvPr id="715" name="Google Shape;715;p49"/>
          <p:cNvSpPr/>
          <p:nvPr/>
        </p:nvSpPr>
        <p:spPr>
          <a:xfrm>
            <a:off x="2506050" y="1845250"/>
            <a:ext cx="708000" cy="1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 name="Google Shape;716;p49"/>
          <p:cNvCxnSpPr>
            <a:stCxn id="715" idx="1"/>
            <a:endCxn id="717" idx="3"/>
          </p:cNvCxnSpPr>
          <p:nvPr/>
        </p:nvCxnSpPr>
        <p:spPr>
          <a:xfrm flipH="1">
            <a:off x="2196750" y="1942450"/>
            <a:ext cx="309300" cy="66000"/>
          </a:xfrm>
          <a:prstGeom prst="straightConnector1">
            <a:avLst/>
          </a:prstGeom>
          <a:noFill/>
          <a:ln cap="flat" cmpd="sng" w="9525">
            <a:solidFill>
              <a:schemeClr val="dk2"/>
            </a:solidFill>
            <a:prstDash val="solid"/>
            <a:round/>
            <a:headEnd len="med" w="med" type="none"/>
            <a:tailEnd len="med" w="med" type="triangle"/>
          </a:ln>
        </p:spPr>
      </p:cxnSp>
      <p:sp>
        <p:nvSpPr>
          <p:cNvPr id="717" name="Google Shape;717;p49"/>
          <p:cNvSpPr txBox="1"/>
          <p:nvPr/>
        </p:nvSpPr>
        <p:spPr>
          <a:xfrm>
            <a:off x="287988" y="1731363"/>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change the number of entries they want to be shown on a page</a:t>
            </a:r>
            <a:endParaRPr sz="800">
              <a:solidFill>
                <a:schemeClr val="dk1"/>
              </a:solidFill>
            </a:endParaRPr>
          </a:p>
        </p:txBody>
      </p:sp>
      <p:sp>
        <p:nvSpPr>
          <p:cNvPr id="710" name="Google Shape;710;p49"/>
          <p:cNvSpPr/>
          <p:nvPr/>
        </p:nvSpPr>
        <p:spPr>
          <a:xfrm>
            <a:off x="4817000" y="4529700"/>
            <a:ext cx="1607400" cy="21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8" name="Google Shape;718;p49"/>
          <p:cNvCxnSpPr>
            <a:stCxn id="719" idx="3"/>
            <a:endCxn id="720" idx="1"/>
          </p:cNvCxnSpPr>
          <p:nvPr/>
        </p:nvCxnSpPr>
        <p:spPr>
          <a:xfrm flipH="1" rot="10800000">
            <a:off x="6424450" y="1374500"/>
            <a:ext cx="542100" cy="30000"/>
          </a:xfrm>
          <a:prstGeom prst="straightConnector1">
            <a:avLst/>
          </a:prstGeom>
          <a:noFill/>
          <a:ln cap="flat" cmpd="sng" w="9525">
            <a:solidFill>
              <a:schemeClr val="dk2"/>
            </a:solidFill>
            <a:prstDash val="solid"/>
            <a:round/>
            <a:headEnd len="med" w="med" type="none"/>
            <a:tailEnd len="med" w="med" type="triangle"/>
          </a:ln>
        </p:spPr>
      </p:cxnSp>
      <p:sp>
        <p:nvSpPr>
          <p:cNvPr id="720" name="Google Shape;720;p49"/>
          <p:cNvSpPr txBox="1"/>
          <p:nvPr/>
        </p:nvSpPr>
        <p:spPr>
          <a:xfrm>
            <a:off x="6966500" y="1159088"/>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import users from csv files to create a new users</a:t>
            </a:r>
            <a:endParaRPr sz="800">
              <a:solidFill>
                <a:schemeClr val="dk1"/>
              </a:solidFill>
            </a:endParaRPr>
          </a:p>
        </p:txBody>
      </p:sp>
      <p:sp>
        <p:nvSpPr>
          <p:cNvPr id="719" name="Google Shape;719;p49"/>
          <p:cNvSpPr/>
          <p:nvPr/>
        </p:nvSpPr>
        <p:spPr>
          <a:xfrm>
            <a:off x="5184250" y="1307300"/>
            <a:ext cx="1240200" cy="1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49"/>
          <p:cNvPicPr preferRelativeResize="0"/>
          <p:nvPr/>
        </p:nvPicPr>
        <p:blipFill>
          <a:blip r:embed="rId4">
            <a:alphaModFix/>
          </a:blip>
          <a:stretch>
            <a:fillRect/>
          </a:stretch>
        </p:blipFill>
        <p:spPr>
          <a:xfrm>
            <a:off x="7414682" y="3777625"/>
            <a:ext cx="1012537" cy="307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50"/>
          <p:cNvPicPr preferRelativeResize="0"/>
          <p:nvPr/>
        </p:nvPicPr>
        <p:blipFill>
          <a:blip r:embed="rId3">
            <a:alphaModFix/>
          </a:blip>
          <a:stretch>
            <a:fillRect/>
          </a:stretch>
        </p:blipFill>
        <p:spPr>
          <a:xfrm>
            <a:off x="611675" y="1280850"/>
            <a:ext cx="2848026" cy="3765126"/>
          </a:xfrm>
          <a:prstGeom prst="rect">
            <a:avLst/>
          </a:prstGeom>
          <a:noFill/>
          <a:ln>
            <a:noFill/>
          </a:ln>
        </p:spPr>
      </p:pic>
      <p:sp>
        <p:nvSpPr>
          <p:cNvPr id="727" name="Google Shape;72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Account</a:t>
            </a:r>
            <a:r>
              <a:rPr lang="en-GB"/>
              <a:t> Page - Add Users</a:t>
            </a:r>
            <a:endParaRPr/>
          </a:p>
        </p:txBody>
      </p:sp>
      <p:cxnSp>
        <p:nvCxnSpPr>
          <p:cNvPr id="728" name="Google Shape;728;p50"/>
          <p:cNvCxnSpPr>
            <a:endCxn id="729" idx="1"/>
          </p:cNvCxnSpPr>
          <p:nvPr/>
        </p:nvCxnSpPr>
        <p:spPr>
          <a:xfrm>
            <a:off x="2984188" y="3144800"/>
            <a:ext cx="799500" cy="18600"/>
          </a:xfrm>
          <a:prstGeom prst="straightConnector1">
            <a:avLst/>
          </a:prstGeom>
          <a:noFill/>
          <a:ln cap="flat" cmpd="sng" w="9525">
            <a:solidFill>
              <a:schemeClr val="dk2"/>
            </a:solidFill>
            <a:prstDash val="solid"/>
            <a:round/>
            <a:headEnd len="med" w="med" type="none"/>
            <a:tailEnd len="med" w="med" type="triangle"/>
          </a:ln>
        </p:spPr>
      </p:cxnSp>
      <p:cxnSp>
        <p:nvCxnSpPr>
          <p:cNvPr id="730" name="Google Shape;730;p50"/>
          <p:cNvCxnSpPr/>
          <p:nvPr/>
        </p:nvCxnSpPr>
        <p:spPr>
          <a:xfrm flipH="1" rot="10800000">
            <a:off x="3893075" y="1567300"/>
            <a:ext cx="548100" cy="694200"/>
          </a:xfrm>
          <a:prstGeom prst="straightConnector1">
            <a:avLst/>
          </a:prstGeom>
          <a:noFill/>
          <a:ln cap="flat" cmpd="sng" w="9525">
            <a:solidFill>
              <a:schemeClr val="dk2"/>
            </a:solidFill>
            <a:prstDash val="solid"/>
            <a:round/>
            <a:headEnd len="med" w="med" type="none"/>
            <a:tailEnd len="med" w="med" type="triangle"/>
          </a:ln>
        </p:spPr>
      </p:cxnSp>
      <p:sp>
        <p:nvSpPr>
          <p:cNvPr id="729" name="Google Shape;729;p50"/>
          <p:cNvSpPr txBox="1"/>
          <p:nvPr/>
        </p:nvSpPr>
        <p:spPr>
          <a:xfrm>
            <a:off x="3783688" y="2578550"/>
            <a:ext cx="1908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Admins will have to create a new user and fill in all the details. Once done click on “Create User” to make an account.</a:t>
            </a:r>
            <a:endParaRPr sz="800">
              <a:solidFill>
                <a:schemeClr val="dk1"/>
              </a:solidFill>
            </a:endParaRPr>
          </a:p>
          <a:p>
            <a:pPr indent="0" lvl="0" marL="0" rtl="0" algn="l">
              <a:spcBef>
                <a:spcPts val="0"/>
              </a:spcBef>
              <a:spcAft>
                <a:spcPts val="0"/>
              </a:spcAft>
              <a:buNone/>
            </a:pPr>
            <a:r>
              <a:rPr lang="en-GB" sz="800">
                <a:solidFill>
                  <a:schemeClr val="dk1"/>
                </a:solidFill>
              </a:rPr>
              <a:t>Once created:</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The new user will receive an email asking the user to change the password</a:t>
            </a:r>
            <a:endParaRPr sz="800">
              <a:solidFill>
                <a:schemeClr val="dk1"/>
              </a:solidFill>
            </a:endParaRPr>
          </a:p>
        </p:txBody>
      </p:sp>
      <p:sp>
        <p:nvSpPr>
          <p:cNvPr id="731" name="Google Shape;731;p50"/>
          <p:cNvSpPr/>
          <p:nvPr/>
        </p:nvSpPr>
        <p:spPr>
          <a:xfrm>
            <a:off x="1093538" y="2443750"/>
            <a:ext cx="1884300" cy="252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p50"/>
          <p:cNvCxnSpPr/>
          <p:nvPr/>
        </p:nvCxnSpPr>
        <p:spPr>
          <a:xfrm>
            <a:off x="7079625" y="1558250"/>
            <a:ext cx="45900" cy="2170800"/>
          </a:xfrm>
          <a:prstGeom prst="straightConnector1">
            <a:avLst/>
          </a:prstGeom>
          <a:noFill/>
          <a:ln cap="flat" cmpd="sng" w="9525">
            <a:solidFill>
              <a:schemeClr val="dk2"/>
            </a:solidFill>
            <a:prstDash val="solid"/>
            <a:round/>
            <a:headEnd len="med" w="med" type="none"/>
            <a:tailEnd len="med" w="med" type="triangle"/>
          </a:ln>
        </p:spPr>
      </p:cxnSp>
      <p:pic>
        <p:nvPicPr>
          <p:cNvPr id="733" name="Google Shape;733;p50"/>
          <p:cNvPicPr preferRelativeResize="0"/>
          <p:nvPr/>
        </p:nvPicPr>
        <p:blipFill>
          <a:blip r:embed="rId4">
            <a:alphaModFix/>
          </a:blip>
          <a:stretch>
            <a:fillRect/>
          </a:stretch>
        </p:blipFill>
        <p:spPr>
          <a:xfrm>
            <a:off x="5420700" y="3931775"/>
            <a:ext cx="3411601" cy="913350"/>
          </a:xfrm>
          <a:prstGeom prst="rect">
            <a:avLst/>
          </a:prstGeom>
          <a:noFill/>
          <a:ln>
            <a:noFill/>
          </a:ln>
        </p:spPr>
      </p:pic>
      <p:sp>
        <p:nvSpPr>
          <p:cNvPr id="734" name="Google Shape;734;p50"/>
          <p:cNvSpPr txBox="1"/>
          <p:nvPr/>
        </p:nvSpPr>
        <p:spPr>
          <a:xfrm>
            <a:off x="4627850" y="641325"/>
            <a:ext cx="4031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created, an email will be sent to the users email address. The new user will have to change their password from the one originally set by the admin.</a:t>
            </a:r>
            <a:endParaRPr sz="800">
              <a:solidFill>
                <a:schemeClr val="dk1"/>
              </a:solidFill>
            </a:endParaRPr>
          </a:p>
        </p:txBody>
      </p:sp>
      <p:pic>
        <p:nvPicPr>
          <p:cNvPr id="735" name="Google Shape;735;p50"/>
          <p:cNvPicPr preferRelativeResize="0"/>
          <p:nvPr/>
        </p:nvPicPr>
        <p:blipFill>
          <a:blip r:embed="rId5">
            <a:alphaModFix/>
          </a:blip>
          <a:stretch>
            <a:fillRect/>
          </a:stretch>
        </p:blipFill>
        <p:spPr>
          <a:xfrm>
            <a:off x="4040300" y="1168537"/>
            <a:ext cx="4908257" cy="2479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51"/>
          <p:cNvPicPr preferRelativeResize="0"/>
          <p:nvPr/>
        </p:nvPicPr>
        <p:blipFill>
          <a:blip r:embed="rId3">
            <a:alphaModFix/>
          </a:blip>
          <a:stretch>
            <a:fillRect/>
          </a:stretch>
        </p:blipFill>
        <p:spPr>
          <a:xfrm>
            <a:off x="2766713" y="1262982"/>
            <a:ext cx="2860724" cy="3639850"/>
          </a:xfrm>
          <a:prstGeom prst="rect">
            <a:avLst/>
          </a:prstGeom>
          <a:noFill/>
          <a:ln>
            <a:noFill/>
          </a:ln>
        </p:spPr>
      </p:pic>
      <p:sp>
        <p:nvSpPr>
          <p:cNvPr id="741" name="Google Shape;74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Account</a:t>
            </a:r>
            <a:r>
              <a:rPr lang="en-GB"/>
              <a:t> Page - Edit Users</a:t>
            </a:r>
            <a:endParaRPr/>
          </a:p>
        </p:txBody>
      </p:sp>
      <p:sp>
        <p:nvSpPr>
          <p:cNvPr id="742" name="Google Shape;742;p51"/>
          <p:cNvSpPr/>
          <p:nvPr/>
        </p:nvSpPr>
        <p:spPr>
          <a:xfrm>
            <a:off x="2777575" y="1667525"/>
            <a:ext cx="2850000" cy="236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3" name="Google Shape;743;p51"/>
          <p:cNvCxnSpPr>
            <a:endCxn id="744" idx="3"/>
          </p:cNvCxnSpPr>
          <p:nvPr/>
        </p:nvCxnSpPr>
        <p:spPr>
          <a:xfrm rot="10800000">
            <a:off x="2106363" y="2348488"/>
            <a:ext cx="654600" cy="5700"/>
          </a:xfrm>
          <a:prstGeom prst="straightConnector1">
            <a:avLst/>
          </a:prstGeom>
          <a:noFill/>
          <a:ln cap="flat" cmpd="sng" w="9525">
            <a:solidFill>
              <a:schemeClr val="dk2"/>
            </a:solidFill>
            <a:prstDash val="solid"/>
            <a:round/>
            <a:headEnd len="med" w="med" type="none"/>
            <a:tailEnd len="med" w="med" type="triangle"/>
          </a:ln>
        </p:spPr>
      </p:cxnSp>
      <p:sp>
        <p:nvSpPr>
          <p:cNvPr id="744" name="Google Shape;744;p51"/>
          <p:cNvSpPr txBox="1"/>
          <p:nvPr/>
        </p:nvSpPr>
        <p:spPr>
          <a:xfrm>
            <a:off x="197463" y="2132938"/>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make changes to any of the </a:t>
            </a:r>
            <a:r>
              <a:rPr lang="en-GB" sz="800">
                <a:solidFill>
                  <a:schemeClr val="dk1"/>
                </a:solidFill>
              </a:rPr>
              <a:t>users’</a:t>
            </a:r>
            <a:r>
              <a:rPr lang="en-GB" sz="800">
                <a:solidFill>
                  <a:schemeClr val="dk1"/>
                </a:solidFill>
              </a:rPr>
              <a:t> details</a:t>
            </a:r>
            <a:endParaRPr sz="800">
              <a:solidFill>
                <a:schemeClr val="dk1"/>
              </a:solidFill>
            </a:endParaRPr>
          </a:p>
        </p:txBody>
      </p:sp>
      <p:cxnSp>
        <p:nvCxnSpPr>
          <p:cNvPr id="745" name="Google Shape;745;p51"/>
          <p:cNvCxnSpPr>
            <a:stCxn id="746" idx="3"/>
          </p:cNvCxnSpPr>
          <p:nvPr/>
        </p:nvCxnSpPr>
        <p:spPr>
          <a:xfrm>
            <a:off x="3373925" y="4213075"/>
            <a:ext cx="2726400" cy="8700"/>
          </a:xfrm>
          <a:prstGeom prst="straightConnector1">
            <a:avLst/>
          </a:prstGeom>
          <a:noFill/>
          <a:ln cap="flat" cmpd="sng" w="9525">
            <a:solidFill>
              <a:schemeClr val="dk2"/>
            </a:solidFill>
            <a:prstDash val="solid"/>
            <a:round/>
            <a:headEnd len="med" w="med" type="none"/>
            <a:tailEnd len="med" w="med" type="triangle"/>
          </a:ln>
        </p:spPr>
      </p:cxnSp>
      <p:sp>
        <p:nvSpPr>
          <p:cNvPr id="747" name="Google Shape;747;p51"/>
          <p:cNvSpPr txBox="1"/>
          <p:nvPr/>
        </p:nvSpPr>
        <p:spPr>
          <a:xfrm>
            <a:off x="6414725" y="4056688"/>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save changes by clicking on “Update”</a:t>
            </a:r>
            <a:endParaRPr sz="800">
              <a:solidFill>
                <a:schemeClr val="dk1"/>
              </a:solidFill>
            </a:endParaRPr>
          </a:p>
        </p:txBody>
      </p:sp>
      <p:pic>
        <p:nvPicPr>
          <p:cNvPr id="748" name="Google Shape;748;p51"/>
          <p:cNvPicPr preferRelativeResize="0"/>
          <p:nvPr/>
        </p:nvPicPr>
        <p:blipFill>
          <a:blip r:embed="rId4">
            <a:alphaModFix/>
          </a:blip>
          <a:stretch>
            <a:fillRect/>
          </a:stretch>
        </p:blipFill>
        <p:spPr>
          <a:xfrm>
            <a:off x="5768200" y="3677900"/>
            <a:ext cx="3201950" cy="232125"/>
          </a:xfrm>
          <a:prstGeom prst="rect">
            <a:avLst/>
          </a:prstGeom>
          <a:noFill/>
          <a:ln>
            <a:noFill/>
          </a:ln>
        </p:spPr>
      </p:pic>
      <p:sp>
        <p:nvSpPr>
          <p:cNvPr id="746" name="Google Shape;746;p51"/>
          <p:cNvSpPr/>
          <p:nvPr/>
        </p:nvSpPr>
        <p:spPr>
          <a:xfrm>
            <a:off x="2846825" y="4061275"/>
            <a:ext cx="527100" cy="3036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20"/>
              <a:t>Introduction</a:t>
            </a:r>
            <a:endParaRPr sz="3020"/>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lang="en-GB" sz="2000">
                <a:solidFill>
                  <a:schemeClr val="dk1"/>
                </a:solidFill>
              </a:rPr>
              <a:t>Public users are anyone who access the page without logging into the system</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They will able to see:</a:t>
            </a:r>
            <a:endParaRPr sz="2000">
              <a:solidFill>
                <a:schemeClr val="dk1"/>
              </a:solidFill>
            </a:endParaRPr>
          </a:p>
          <a:p>
            <a:pPr indent="-355600" lvl="1" marL="914400" rtl="0" algn="l">
              <a:spcBef>
                <a:spcPts val="0"/>
              </a:spcBef>
              <a:spcAft>
                <a:spcPts val="0"/>
              </a:spcAft>
              <a:buClr>
                <a:schemeClr val="dk1"/>
              </a:buClr>
              <a:buSzPts val="2000"/>
              <a:buChar char="○"/>
            </a:pPr>
            <a:r>
              <a:rPr lang="en-GB" sz="2000">
                <a:solidFill>
                  <a:schemeClr val="dk1"/>
                </a:solidFill>
              </a:rPr>
              <a:t>Home Page</a:t>
            </a:r>
            <a:endParaRPr sz="2000">
              <a:solidFill>
                <a:schemeClr val="dk1"/>
              </a:solidFill>
            </a:endParaRPr>
          </a:p>
          <a:p>
            <a:pPr indent="-355600" lvl="1" marL="914400" rtl="0" algn="l">
              <a:spcBef>
                <a:spcPts val="0"/>
              </a:spcBef>
              <a:spcAft>
                <a:spcPts val="0"/>
              </a:spcAft>
              <a:buClr>
                <a:schemeClr val="dk1"/>
              </a:buClr>
              <a:buSzPts val="2000"/>
              <a:buChar char="○"/>
            </a:pPr>
            <a:r>
              <a:rPr lang="en-GB" sz="2000">
                <a:solidFill>
                  <a:schemeClr val="dk1"/>
                </a:solidFill>
              </a:rPr>
              <a:t>Login Page</a:t>
            </a:r>
            <a:endParaRPr sz="2000">
              <a:solidFill>
                <a:schemeClr val="dk1"/>
              </a:solidFill>
            </a:endParaRPr>
          </a:p>
          <a:p>
            <a:pPr indent="-355600" lvl="1" marL="914400" rtl="0" algn="l">
              <a:spcBef>
                <a:spcPts val="0"/>
              </a:spcBef>
              <a:spcAft>
                <a:spcPts val="0"/>
              </a:spcAft>
              <a:buClr>
                <a:schemeClr val="dk1"/>
              </a:buClr>
              <a:buSzPts val="2000"/>
              <a:buChar char="○"/>
            </a:pPr>
            <a:r>
              <a:rPr lang="en-GB" sz="2000">
                <a:solidFill>
                  <a:schemeClr val="dk1"/>
                </a:solidFill>
              </a:rPr>
              <a:t>About Page</a:t>
            </a:r>
            <a:endParaRPr sz="2000">
              <a:solidFill>
                <a:schemeClr val="dk1"/>
              </a:solidFill>
            </a:endParaRPr>
          </a:p>
          <a:p>
            <a:pPr indent="-355600" lvl="1" marL="914400" rtl="0" algn="l">
              <a:spcBef>
                <a:spcPts val="0"/>
              </a:spcBef>
              <a:spcAft>
                <a:spcPts val="0"/>
              </a:spcAft>
              <a:buClr>
                <a:schemeClr val="dk1"/>
              </a:buClr>
              <a:buSzPts val="2000"/>
              <a:buChar char="○"/>
            </a:pPr>
            <a:r>
              <a:rPr lang="en-GB" sz="2000">
                <a:solidFill>
                  <a:schemeClr val="dk1"/>
                </a:solidFill>
              </a:rPr>
              <a:t>Appeal Page</a:t>
            </a:r>
            <a:endParaRPr sz="20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52"/>
          <p:cNvPicPr preferRelativeResize="0"/>
          <p:nvPr/>
        </p:nvPicPr>
        <p:blipFill>
          <a:blip r:embed="rId3">
            <a:alphaModFix/>
          </a:blip>
          <a:stretch>
            <a:fillRect/>
          </a:stretch>
        </p:blipFill>
        <p:spPr>
          <a:xfrm>
            <a:off x="376525" y="1310707"/>
            <a:ext cx="3381000" cy="3304623"/>
          </a:xfrm>
          <a:prstGeom prst="rect">
            <a:avLst/>
          </a:prstGeom>
          <a:noFill/>
          <a:ln>
            <a:noFill/>
          </a:ln>
        </p:spPr>
      </p:pic>
      <p:sp>
        <p:nvSpPr>
          <p:cNvPr id="754" name="Google Shape;75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Account Page - Import user from CSV</a:t>
            </a:r>
            <a:endParaRPr/>
          </a:p>
        </p:txBody>
      </p:sp>
      <p:sp>
        <p:nvSpPr>
          <p:cNvPr id="755" name="Google Shape;755;p52"/>
          <p:cNvSpPr/>
          <p:nvPr/>
        </p:nvSpPr>
        <p:spPr>
          <a:xfrm>
            <a:off x="376525" y="2171100"/>
            <a:ext cx="3381000" cy="1766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6" name="Google Shape;756;p52"/>
          <p:cNvCxnSpPr/>
          <p:nvPr/>
        </p:nvCxnSpPr>
        <p:spPr>
          <a:xfrm flipH="1" rot="10800000">
            <a:off x="3746075" y="3065675"/>
            <a:ext cx="693000" cy="399900"/>
          </a:xfrm>
          <a:prstGeom prst="straightConnector1">
            <a:avLst/>
          </a:prstGeom>
          <a:noFill/>
          <a:ln cap="flat" cmpd="sng" w="9525">
            <a:solidFill>
              <a:schemeClr val="dk2"/>
            </a:solidFill>
            <a:prstDash val="solid"/>
            <a:round/>
            <a:headEnd len="med" w="med" type="none"/>
            <a:tailEnd len="med" w="med" type="triangle"/>
          </a:ln>
        </p:spPr>
      </p:cxnSp>
      <p:sp>
        <p:nvSpPr>
          <p:cNvPr id="757" name="Google Shape;757;p52"/>
          <p:cNvSpPr txBox="1"/>
          <p:nvPr/>
        </p:nvSpPr>
        <p:spPr>
          <a:xfrm>
            <a:off x="3821088" y="2233188"/>
            <a:ext cx="1908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Only CSV </a:t>
            </a:r>
            <a:r>
              <a:rPr lang="en-GB" sz="800">
                <a:solidFill>
                  <a:schemeClr val="dk1"/>
                </a:solidFill>
              </a:rPr>
              <a:t>files</a:t>
            </a:r>
            <a:r>
              <a:rPr lang="en-GB" sz="800">
                <a:solidFill>
                  <a:schemeClr val="dk1"/>
                </a:solidFill>
              </a:rPr>
              <a:t> are able to be uploaded. Once the file is </a:t>
            </a:r>
            <a:r>
              <a:rPr lang="en-GB" sz="800">
                <a:solidFill>
                  <a:schemeClr val="dk1"/>
                </a:solidFill>
              </a:rPr>
              <a:t>uploaded</a:t>
            </a:r>
            <a:r>
              <a:rPr lang="en-GB" sz="800">
                <a:solidFill>
                  <a:schemeClr val="dk1"/>
                </a:solidFill>
              </a:rPr>
              <a:t>, click “Import” insert the user list into the database.</a:t>
            </a:r>
            <a:endParaRPr sz="800">
              <a:solidFill>
                <a:schemeClr val="dk1"/>
              </a:solidFill>
            </a:endParaRPr>
          </a:p>
        </p:txBody>
      </p:sp>
      <p:pic>
        <p:nvPicPr>
          <p:cNvPr id="758" name="Google Shape;758;p52"/>
          <p:cNvPicPr preferRelativeResize="0"/>
          <p:nvPr/>
        </p:nvPicPr>
        <p:blipFill>
          <a:blip r:embed="rId4">
            <a:alphaModFix/>
          </a:blip>
          <a:stretch>
            <a:fillRect/>
          </a:stretch>
        </p:blipFill>
        <p:spPr>
          <a:xfrm>
            <a:off x="5878925" y="1521772"/>
            <a:ext cx="3055025" cy="1421400"/>
          </a:xfrm>
          <a:prstGeom prst="rect">
            <a:avLst/>
          </a:prstGeom>
          <a:noFill/>
          <a:ln>
            <a:noFill/>
          </a:ln>
        </p:spPr>
      </p:pic>
      <p:sp>
        <p:nvSpPr>
          <p:cNvPr id="759" name="Google Shape;759;p52"/>
          <p:cNvSpPr txBox="1"/>
          <p:nvPr/>
        </p:nvSpPr>
        <p:spPr>
          <a:xfrm>
            <a:off x="6434550" y="3199325"/>
            <a:ext cx="2237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The CSV file must contain data with the columns in this sequence:</a:t>
            </a:r>
            <a:br>
              <a:rPr lang="en-GB" sz="800">
                <a:solidFill>
                  <a:schemeClr val="dk1"/>
                </a:solidFill>
              </a:rPr>
            </a:b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Email</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Password</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Role</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Name</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Contact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GB" sz="800">
                <a:solidFill>
                  <a:schemeClr val="dk1"/>
                </a:solidFill>
              </a:rPr>
              <a:t>Else, the file will not be able to be read.</a:t>
            </a:r>
            <a:endParaRPr sz="8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53"/>
          <p:cNvPicPr preferRelativeResize="0"/>
          <p:nvPr/>
        </p:nvPicPr>
        <p:blipFill>
          <a:blip r:embed="rId3">
            <a:alphaModFix/>
          </a:blip>
          <a:stretch>
            <a:fillRect/>
          </a:stretch>
        </p:blipFill>
        <p:spPr>
          <a:xfrm>
            <a:off x="2323775" y="1031275"/>
            <a:ext cx="4572726" cy="4020575"/>
          </a:xfrm>
          <a:prstGeom prst="rect">
            <a:avLst/>
          </a:prstGeom>
          <a:noFill/>
          <a:ln>
            <a:noFill/>
          </a:ln>
        </p:spPr>
      </p:pic>
      <p:sp>
        <p:nvSpPr>
          <p:cNvPr id="765" name="Google Shape;765;p53"/>
          <p:cNvSpPr txBox="1"/>
          <p:nvPr>
            <p:ph type="title"/>
          </p:nvPr>
        </p:nvSpPr>
        <p:spPr>
          <a:xfrm>
            <a:off x="311700" y="365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Account Page - User Audit</a:t>
            </a:r>
            <a:endParaRPr/>
          </a:p>
        </p:txBody>
      </p:sp>
      <p:sp>
        <p:nvSpPr>
          <p:cNvPr id="766" name="Google Shape;766;p53"/>
          <p:cNvSpPr/>
          <p:nvPr/>
        </p:nvSpPr>
        <p:spPr>
          <a:xfrm>
            <a:off x="5719000" y="1894600"/>
            <a:ext cx="11775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7" name="Google Shape;767;p53"/>
          <p:cNvCxnSpPr>
            <a:stCxn id="766" idx="3"/>
            <a:endCxn id="768" idx="1"/>
          </p:cNvCxnSpPr>
          <p:nvPr/>
        </p:nvCxnSpPr>
        <p:spPr>
          <a:xfrm>
            <a:off x="6896500" y="2028100"/>
            <a:ext cx="319200" cy="0"/>
          </a:xfrm>
          <a:prstGeom prst="straightConnector1">
            <a:avLst/>
          </a:prstGeom>
          <a:noFill/>
          <a:ln cap="flat" cmpd="sng" w="9525">
            <a:solidFill>
              <a:schemeClr val="dk2"/>
            </a:solidFill>
            <a:prstDash val="solid"/>
            <a:round/>
            <a:headEnd len="med" w="med" type="none"/>
            <a:tailEnd len="med" w="med" type="triangle"/>
          </a:ln>
        </p:spPr>
      </p:cxnSp>
      <p:sp>
        <p:nvSpPr>
          <p:cNvPr id="769" name="Google Shape;769;p53"/>
          <p:cNvSpPr/>
          <p:nvPr/>
        </p:nvSpPr>
        <p:spPr>
          <a:xfrm>
            <a:off x="5577350" y="4359025"/>
            <a:ext cx="1319100" cy="21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0" name="Google Shape;770;p53"/>
          <p:cNvCxnSpPr>
            <a:stCxn id="769" idx="3"/>
            <a:endCxn id="771" idx="1"/>
          </p:cNvCxnSpPr>
          <p:nvPr/>
        </p:nvCxnSpPr>
        <p:spPr>
          <a:xfrm>
            <a:off x="6896450" y="4464175"/>
            <a:ext cx="319200" cy="0"/>
          </a:xfrm>
          <a:prstGeom prst="straightConnector1">
            <a:avLst/>
          </a:prstGeom>
          <a:noFill/>
          <a:ln cap="flat" cmpd="sng" w="9525">
            <a:solidFill>
              <a:schemeClr val="dk2"/>
            </a:solidFill>
            <a:prstDash val="solid"/>
            <a:round/>
            <a:headEnd len="med" w="med" type="none"/>
            <a:tailEnd len="med" w="med" type="triangle"/>
          </a:ln>
        </p:spPr>
      </p:cxnSp>
      <p:sp>
        <p:nvSpPr>
          <p:cNvPr id="772" name="Google Shape;772;p53"/>
          <p:cNvSpPr/>
          <p:nvPr/>
        </p:nvSpPr>
        <p:spPr>
          <a:xfrm>
            <a:off x="2323775" y="1894599"/>
            <a:ext cx="846300" cy="24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3" name="Google Shape;773;p53"/>
          <p:cNvCxnSpPr>
            <a:stCxn id="772" idx="1"/>
            <a:endCxn id="774" idx="3"/>
          </p:cNvCxnSpPr>
          <p:nvPr/>
        </p:nvCxnSpPr>
        <p:spPr>
          <a:xfrm rot="10800000">
            <a:off x="2000375" y="1943049"/>
            <a:ext cx="323400" cy="72600"/>
          </a:xfrm>
          <a:prstGeom prst="straightConnector1">
            <a:avLst/>
          </a:prstGeom>
          <a:noFill/>
          <a:ln cap="flat" cmpd="sng" w="9525">
            <a:solidFill>
              <a:schemeClr val="dk2"/>
            </a:solidFill>
            <a:prstDash val="solid"/>
            <a:round/>
            <a:headEnd len="med" w="med" type="none"/>
            <a:tailEnd len="med" w="med" type="triangle"/>
          </a:ln>
        </p:spPr>
      </p:cxnSp>
      <p:sp>
        <p:nvSpPr>
          <p:cNvPr id="775" name="Google Shape;775;p53"/>
          <p:cNvSpPr/>
          <p:nvPr/>
        </p:nvSpPr>
        <p:spPr>
          <a:xfrm>
            <a:off x="2323675" y="2383425"/>
            <a:ext cx="4572600" cy="195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6" name="Google Shape;776;p53"/>
          <p:cNvCxnSpPr/>
          <p:nvPr/>
        </p:nvCxnSpPr>
        <p:spPr>
          <a:xfrm flipH="1">
            <a:off x="1492925" y="3751950"/>
            <a:ext cx="824700" cy="223500"/>
          </a:xfrm>
          <a:prstGeom prst="straightConnector1">
            <a:avLst/>
          </a:prstGeom>
          <a:noFill/>
          <a:ln cap="flat" cmpd="sng" w="9525">
            <a:solidFill>
              <a:schemeClr val="dk2"/>
            </a:solidFill>
            <a:prstDash val="solid"/>
            <a:round/>
            <a:headEnd len="med" w="med" type="none"/>
            <a:tailEnd len="med" w="med" type="triangle"/>
          </a:ln>
        </p:spPr>
      </p:cxnSp>
      <p:sp>
        <p:nvSpPr>
          <p:cNvPr id="777" name="Google Shape;777;p53"/>
          <p:cNvSpPr/>
          <p:nvPr/>
        </p:nvSpPr>
        <p:spPr>
          <a:xfrm>
            <a:off x="2323775" y="2171650"/>
            <a:ext cx="4572600" cy="21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8" name="Google Shape;778;p53"/>
          <p:cNvCxnSpPr>
            <a:stCxn id="777" idx="1"/>
          </p:cNvCxnSpPr>
          <p:nvPr/>
        </p:nvCxnSpPr>
        <p:spPr>
          <a:xfrm flipH="1">
            <a:off x="1355375" y="2276800"/>
            <a:ext cx="968400" cy="547200"/>
          </a:xfrm>
          <a:prstGeom prst="straightConnector1">
            <a:avLst/>
          </a:prstGeom>
          <a:noFill/>
          <a:ln cap="flat" cmpd="sng" w="9525">
            <a:solidFill>
              <a:schemeClr val="dk2"/>
            </a:solidFill>
            <a:prstDash val="solid"/>
            <a:round/>
            <a:headEnd len="med" w="med" type="none"/>
            <a:tailEnd len="med" w="med" type="triangle"/>
          </a:ln>
        </p:spPr>
      </p:cxnSp>
      <p:sp>
        <p:nvSpPr>
          <p:cNvPr id="774" name="Google Shape;774;p53"/>
          <p:cNvSpPr txBox="1"/>
          <p:nvPr/>
        </p:nvSpPr>
        <p:spPr>
          <a:xfrm>
            <a:off x="209875" y="1665988"/>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change the number of entries they want to be shown on a page</a:t>
            </a:r>
            <a:endParaRPr sz="800">
              <a:solidFill>
                <a:schemeClr val="dk1"/>
              </a:solidFill>
            </a:endParaRPr>
          </a:p>
        </p:txBody>
      </p:sp>
      <p:sp>
        <p:nvSpPr>
          <p:cNvPr id="779" name="Google Shape;779;p53"/>
          <p:cNvSpPr txBox="1"/>
          <p:nvPr/>
        </p:nvSpPr>
        <p:spPr>
          <a:xfrm>
            <a:off x="209875" y="4015219"/>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Actions done by each user or admin will be tracked and listed in the User Audit</a:t>
            </a:r>
            <a:endParaRPr sz="800">
              <a:solidFill>
                <a:schemeClr val="dk1"/>
              </a:solidFill>
            </a:endParaRPr>
          </a:p>
        </p:txBody>
      </p:sp>
      <p:sp>
        <p:nvSpPr>
          <p:cNvPr id="780" name="Google Shape;780;p53"/>
          <p:cNvSpPr txBox="1"/>
          <p:nvPr/>
        </p:nvSpPr>
        <p:spPr>
          <a:xfrm>
            <a:off x="236425" y="2849350"/>
            <a:ext cx="173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filter through the list by Descending or Ascending order using the arrows</a:t>
            </a:r>
            <a:endParaRPr sz="800">
              <a:solidFill>
                <a:schemeClr val="dk1"/>
              </a:solidFill>
            </a:endParaRPr>
          </a:p>
        </p:txBody>
      </p:sp>
      <p:sp>
        <p:nvSpPr>
          <p:cNvPr id="768" name="Google Shape;768;p53"/>
          <p:cNvSpPr txBox="1"/>
          <p:nvPr/>
        </p:nvSpPr>
        <p:spPr>
          <a:xfrm>
            <a:off x="7215600" y="181255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search through the list based on the keywords entered</a:t>
            </a:r>
            <a:endParaRPr sz="800">
              <a:solidFill>
                <a:schemeClr val="dk1"/>
              </a:solidFill>
            </a:endParaRPr>
          </a:p>
        </p:txBody>
      </p:sp>
      <p:sp>
        <p:nvSpPr>
          <p:cNvPr id="771" name="Google Shape;771;p53"/>
          <p:cNvSpPr txBox="1"/>
          <p:nvPr/>
        </p:nvSpPr>
        <p:spPr>
          <a:xfrm>
            <a:off x="7215600" y="4187125"/>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navigate through pages by either clicking on “Previous”, “Next” or the number(s)</a:t>
            </a:r>
            <a:endParaRPr sz="8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54"/>
          <p:cNvPicPr preferRelativeResize="0"/>
          <p:nvPr/>
        </p:nvPicPr>
        <p:blipFill rotWithShape="1">
          <a:blip r:embed="rId3">
            <a:alphaModFix/>
          </a:blip>
          <a:srcRect b="0" l="2014" r="2034" t="833"/>
          <a:stretch/>
        </p:blipFill>
        <p:spPr>
          <a:xfrm>
            <a:off x="530225" y="1294775"/>
            <a:ext cx="3049751" cy="3617376"/>
          </a:xfrm>
          <a:prstGeom prst="rect">
            <a:avLst/>
          </a:prstGeom>
          <a:noFill/>
          <a:ln>
            <a:noFill/>
          </a:ln>
        </p:spPr>
      </p:pic>
      <p:sp>
        <p:nvSpPr>
          <p:cNvPr id="786" name="Google Shape;78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Entry Screening</a:t>
            </a:r>
            <a:endParaRPr/>
          </a:p>
        </p:txBody>
      </p:sp>
      <p:sp>
        <p:nvSpPr>
          <p:cNvPr id="787" name="Google Shape;787;p54"/>
          <p:cNvSpPr/>
          <p:nvPr/>
        </p:nvSpPr>
        <p:spPr>
          <a:xfrm>
            <a:off x="530150" y="2025650"/>
            <a:ext cx="3049800" cy="221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8" name="Google Shape;788;p54"/>
          <p:cNvCxnSpPr/>
          <p:nvPr/>
        </p:nvCxnSpPr>
        <p:spPr>
          <a:xfrm>
            <a:off x="3579975" y="3619888"/>
            <a:ext cx="549900" cy="487200"/>
          </a:xfrm>
          <a:prstGeom prst="straightConnector1">
            <a:avLst/>
          </a:prstGeom>
          <a:noFill/>
          <a:ln cap="flat" cmpd="sng" w="9525">
            <a:solidFill>
              <a:schemeClr val="dk2"/>
            </a:solidFill>
            <a:prstDash val="solid"/>
            <a:round/>
            <a:headEnd len="med" w="med" type="none"/>
            <a:tailEnd len="med" w="med" type="triangle"/>
          </a:ln>
        </p:spPr>
      </p:cxnSp>
      <p:sp>
        <p:nvSpPr>
          <p:cNvPr id="789" name="Google Shape;789;p54"/>
          <p:cNvSpPr txBox="1"/>
          <p:nvPr/>
        </p:nvSpPr>
        <p:spPr>
          <a:xfrm>
            <a:off x="3886725" y="4155775"/>
            <a:ext cx="222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Admins </a:t>
            </a:r>
            <a:r>
              <a:rPr lang="en-GB" sz="800">
                <a:solidFill>
                  <a:schemeClr val="dk1"/>
                </a:solidFill>
              </a:rPr>
              <a:t>are able to take a picture or choose a picture in their phone library</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The system only accept image ONLY</a:t>
            </a:r>
            <a:endParaRPr sz="800">
              <a:solidFill>
                <a:schemeClr val="dk1"/>
              </a:solidFill>
            </a:endParaRPr>
          </a:p>
        </p:txBody>
      </p:sp>
      <p:pic>
        <p:nvPicPr>
          <p:cNvPr id="790" name="Google Shape;790;p54"/>
          <p:cNvPicPr preferRelativeResize="0"/>
          <p:nvPr/>
        </p:nvPicPr>
        <p:blipFill>
          <a:blip r:embed="rId4">
            <a:alphaModFix/>
          </a:blip>
          <a:stretch>
            <a:fillRect/>
          </a:stretch>
        </p:blipFill>
        <p:spPr>
          <a:xfrm>
            <a:off x="6187850" y="2877500"/>
            <a:ext cx="2774887" cy="1800725"/>
          </a:xfrm>
          <a:prstGeom prst="rect">
            <a:avLst/>
          </a:prstGeom>
          <a:noFill/>
          <a:ln>
            <a:noFill/>
          </a:ln>
        </p:spPr>
      </p:pic>
      <p:cxnSp>
        <p:nvCxnSpPr>
          <p:cNvPr id="791" name="Google Shape;791;p54"/>
          <p:cNvCxnSpPr>
            <a:endCxn id="790" idx="1"/>
          </p:cNvCxnSpPr>
          <p:nvPr/>
        </p:nvCxnSpPr>
        <p:spPr>
          <a:xfrm flipH="1" rot="10800000">
            <a:off x="5561750" y="3777862"/>
            <a:ext cx="626100" cy="357600"/>
          </a:xfrm>
          <a:prstGeom prst="straightConnector1">
            <a:avLst/>
          </a:prstGeom>
          <a:noFill/>
          <a:ln cap="flat" cmpd="sng" w="9525">
            <a:solidFill>
              <a:schemeClr val="dk2"/>
            </a:solidFill>
            <a:prstDash val="solid"/>
            <a:round/>
            <a:headEnd len="med" w="med" type="none"/>
            <a:tailEnd len="med" w="med" type="triangle"/>
          </a:ln>
        </p:spPr>
      </p:cxnSp>
      <p:sp>
        <p:nvSpPr>
          <p:cNvPr id="792" name="Google Shape;792;p54"/>
          <p:cNvSpPr txBox="1"/>
          <p:nvPr/>
        </p:nvSpPr>
        <p:spPr>
          <a:xfrm>
            <a:off x="6113313" y="4636400"/>
            <a:ext cx="277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If the image show the car plate numbers, the system will be able to detect the car plate number</a:t>
            </a:r>
            <a:endParaRPr sz="800">
              <a:solidFill>
                <a:schemeClr val="dk1"/>
              </a:solidFill>
            </a:endParaRPr>
          </a:p>
        </p:txBody>
      </p:sp>
      <p:pic>
        <p:nvPicPr>
          <p:cNvPr id="793" name="Google Shape;793;p54"/>
          <p:cNvPicPr preferRelativeResize="0"/>
          <p:nvPr/>
        </p:nvPicPr>
        <p:blipFill>
          <a:blip r:embed="rId5">
            <a:alphaModFix/>
          </a:blip>
          <a:stretch>
            <a:fillRect/>
          </a:stretch>
        </p:blipFill>
        <p:spPr>
          <a:xfrm>
            <a:off x="5975938" y="1605775"/>
            <a:ext cx="3049774" cy="397200"/>
          </a:xfrm>
          <a:prstGeom prst="rect">
            <a:avLst/>
          </a:prstGeom>
          <a:noFill/>
          <a:ln>
            <a:noFill/>
          </a:ln>
        </p:spPr>
      </p:pic>
      <p:sp>
        <p:nvSpPr>
          <p:cNvPr id="794" name="Google Shape;794;p54"/>
          <p:cNvSpPr/>
          <p:nvPr/>
        </p:nvSpPr>
        <p:spPr>
          <a:xfrm>
            <a:off x="530125" y="1535850"/>
            <a:ext cx="3049800" cy="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5" name="Google Shape;795;p54"/>
          <p:cNvCxnSpPr/>
          <p:nvPr/>
        </p:nvCxnSpPr>
        <p:spPr>
          <a:xfrm>
            <a:off x="3625800" y="1605775"/>
            <a:ext cx="423900" cy="657000"/>
          </a:xfrm>
          <a:prstGeom prst="straightConnector1">
            <a:avLst/>
          </a:prstGeom>
          <a:noFill/>
          <a:ln cap="flat" cmpd="sng" w="9525">
            <a:solidFill>
              <a:schemeClr val="dk2"/>
            </a:solidFill>
            <a:prstDash val="solid"/>
            <a:round/>
            <a:headEnd len="med" w="med" type="none"/>
            <a:tailEnd len="med" w="med" type="triangle"/>
          </a:ln>
        </p:spPr>
      </p:cxnSp>
      <p:sp>
        <p:nvSpPr>
          <p:cNvPr id="796" name="Google Shape;796;p54"/>
          <p:cNvSpPr txBox="1"/>
          <p:nvPr/>
        </p:nvSpPr>
        <p:spPr>
          <a:xfrm>
            <a:off x="3937325" y="2041763"/>
            <a:ext cx="169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are able do a manual search if they are not able to upload or take picture</a:t>
            </a:r>
            <a:endParaRPr sz="800">
              <a:solidFill>
                <a:schemeClr val="dk1"/>
              </a:solidFill>
            </a:endParaRPr>
          </a:p>
        </p:txBody>
      </p:sp>
      <p:cxnSp>
        <p:nvCxnSpPr>
          <p:cNvPr id="797" name="Google Shape;797;p54"/>
          <p:cNvCxnSpPr/>
          <p:nvPr/>
        </p:nvCxnSpPr>
        <p:spPr>
          <a:xfrm flipH="1" rot="10800000">
            <a:off x="5466625" y="1833000"/>
            <a:ext cx="463500" cy="381000"/>
          </a:xfrm>
          <a:prstGeom prst="straightConnector1">
            <a:avLst/>
          </a:prstGeom>
          <a:noFill/>
          <a:ln cap="flat" cmpd="sng" w="9525">
            <a:solidFill>
              <a:schemeClr val="dk2"/>
            </a:solidFill>
            <a:prstDash val="solid"/>
            <a:round/>
            <a:headEnd len="med" w="med" type="none"/>
            <a:tailEnd len="med" w="med" type="triangle"/>
          </a:ln>
        </p:spPr>
      </p:cxnSp>
      <p:cxnSp>
        <p:nvCxnSpPr>
          <p:cNvPr id="798" name="Google Shape;798;p54"/>
          <p:cNvCxnSpPr/>
          <p:nvPr/>
        </p:nvCxnSpPr>
        <p:spPr>
          <a:xfrm rot="10800000">
            <a:off x="7543600" y="2125300"/>
            <a:ext cx="5700" cy="624300"/>
          </a:xfrm>
          <a:prstGeom prst="straightConnector1">
            <a:avLst/>
          </a:prstGeom>
          <a:noFill/>
          <a:ln cap="flat" cmpd="sng" w="9525">
            <a:solidFill>
              <a:schemeClr val="dk2"/>
            </a:solidFill>
            <a:prstDash val="solid"/>
            <a:round/>
            <a:headEnd len="med" w="med" type="none"/>
            <a:tailEnd len="med" w="med" type="triangle"/>
          </a:ln>
        </p:spPr>
      </p:cxnSp>
      <p:sp>
        <p:nvSpPr>
          <p:cNvPr id="799" name="Google Shape;799;p54"/>
          <p:cNvSpPr txBox="1"/>
          <p:nvPr/>
        </p:nvSpPr>
        <p:spPr>
          <a:xfrm>
            <a:off x="6218388" y="1164463"/>
            <a:ext cx="2713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This will check if the vehicle is allowed in </a:t>
            </a:r>
            <a:endParaRPr sz="800">
              <a:solidFill>
                <a:schemeClr val="dk1"/>
              </a:solidFill>
            </a:endParaRPr>
          </a:p>
          <a:p>
            <a:pPr indent="0" lvl="0" marL="0" rtl="0" algn="ctr">
              <a:spcBef>
                <a:spcPts val="0"/>
              </a:spcBef>
              <a:spcAft>
                <a:spcPts val="0"/>
              </a:spcAft>
              <a:buNone/>
            </a:pPr>
            <a:r>
              <a:rPr lang="en-GB" sz="800">
                <a:solidFill>
                  <a:schemeClr val="dk1"/>
                </a:solidFill>
              </a:rPr>
              <a:t>Republic Polytechnic </a:t>
            </a:r>
            <a:endParaRPr sz="8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55"/>
          <p:cNvPicPr preferRelativeResize="0"/>
          <p:nvPr/>
        </p:nvPicPr>
        <p:blipFill>
          <a:blip r:embed="rId3">
            <a:alphaModFix/>
          </a:blip>
          <a:stretch>
            <a:fillRect/>
          </a:stretch>
        </p:blipFill>
        <p:spPr>
          <a:xfrm>
            <a:off x="167175" y="3027525"/>
            <a:ext cx="3219775" cy="1350375"/>
          </a:xfrm>
          <a:prstGeom prst="rect">
            <a:avLst/>
          </a:prstGeom>
          <a:noFill/>
          <a:ln>
            <a:noFill/>
          </a:ln>
        </p:spPr>
      </p:pic>
      <p:sp>
        <p:nvSpPr>
          <p:cNvPr id="805" name="Google Shape;805;p55"/>
          <p:cNvSpPr txBox="1"/>
          <p:nvPr>
            <p:ph type="title"/>
          </p:nvPr>
        </p:nvSpPr>
        <p:spPr>
          <a:xfrm>
            <a:off x="311700" y="357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Entry - Entry Vehicle List Today and by Date</a:t>
            </a:r>
            <a:endParaRPr/>
          </a:p>
        </p:txBody>
      </p:sp>
      <p:pic>
        <p:nvPicPr>
          <p:cNvPr id="806" name="Google Shape;806;p55"/>
          <p:cNvPicPr preferRelativeResize="0"/>
          <p:nvPr/>
        </p:nvPicPr>
        <p:blipFill>
          <a:blip r:embed="rId4">
            <a:alphaModFix/>
          </a:blip>
          <a:stretch>
            <a:fillRect/>
          </a:stretch>
        </p:blipFill>
        <p:spPr>
          <a:xfrm>
            <a:off x="6874050" y="1722950"/>
            <a:ext cx="2217050" cy="1081775"/>
          </a:xfrm>
          <a:prstGeom prst="rect">
            <a:avLst/>
          </a:prstGeom>
          <a:noFill/>
          <a:ln>
            <a:noFill/>
          </a:ln>
        </p:spPr>
      </p:pic>
      <p:pic>
        <p:nvPicPr>
          <p:cNvPr id="807" name="Google Shape;807;p55"/>
          <p:cNvPicPr preferRelativeResize="0"/>
          <p:nvPr/>
        </p:nvPicPr>
        <p:blipFill>
          <a:blip r:embed="rId5">
            <a:alphaModFix/>
          </a:blip>
          <a:stretch>
            <a:fillRect/>
          </a:stretch>
        </p:blipFill>
        <p:spPr>
          <a:xfrm>
            <a:off x="6339023" y="3027524"/>
            <a:ext cx="2635477" cy="1906149"/>
          </a:xfrm>
          <a:prstGeom prst="rect">
            <a:avLst/>
          </a:prstGeom>
          <a:noFill/>
          <a:ln>
            <a:noFill/>
          </a:ln>
        </p:spPr>
      </p:pic>
      <p:cxnSp>
        <p:nvCxnSpPr>
          <p:cNvPr id="808" name="Google Shape;808;p55"/>
          <p:cNvCxnSpPr/>
          <p:nvPr/>
        </p:nvCxnSpPr>
        <p:spPr>
          <a:xfrm flipH="1">
            <a:off x="2176575" y="2142475"/>
            <a:ext cx="968100" cy="612900"/>
          </a:xfrm>
          <a:prstGeom prst="straightConnector1">
            <a:avLst/>
          </a:prstGeom>
          <a:noFill/>
          <a:ln cap="flat" cmpd="sng" w="9525">
            <a:solidFill>
              <a:schemeClr val="dk2"/>
            </a:solidFill>
            <a:prstDash val="solid"/>
            <a:round/>
            <a:headEnd len="med" w="med" type="none"/>
            <a:tailEnd len="med" w="med" type="triangle"/>
          </a:ln>
        </p:spPr>
      </p:cxnSp>
      <p:sp>
        <p:nvSpPr>
          <p:cNvPr id="809" name="Google Shape;809;p55"/>
          <p:cNvSpPr txBox="1"/>
          <p:nvPr/>
        </p:nvSpPr>
        <p:spPr>
          <a:xfrm>
            <a:off x="311700" y="2125350"/>
            <a:ext cx="1727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50">
                <a:solidFill>
                  <a:schemeClr val="dk1"/>
                </a:solidFill>
              </a:rPr>
              <a:t>If the </a:t>
            </a:r>
            <a:r>
              <a:rPr lang="en-GB" sz="800">
                <a:solidFill>
                  <a:schemeClr val="dk1"/>
                </a:solidFill>
              </a:rPr>
              <a:t>admin </a:t>
            </a:r>
            <a:r>
              <a:rPr lang="en-GB" sz="850">
                <a:solidFill>
                  <a:schemeClr val="dk1"/>
                </a:solidFill>
              </a:rPr>
              <a:t>clicks </a:t>
            </a:r>
            <a:endParaRPr sz="850">
              <a:solidFill>
                <a:schemeClr val="dk1"/>
              </a:solidFill>
            </a:endParaRPr>
          </a:p>
          <a:p>
            <a:pPr indent="0" lvl="0" marL="0" rtl="0" algn="ctr">
              <a:spcBef>
                <a:spcPts val="0"/>
              </a:spcBef>
              <a:spcAft>
                <a:spcPts val="0"/>
              </a:spcAft>
              <a:buNone/>
            </a:pPr>
            <a:r>
              <a:rPr lang="en-GB" sz="850">
                <a:solidFill>
                  <a:schemeClr val="dk1"/>
                </a:solidFill>
              </a:rPr>
              <a:t>“</a:t>
            </a:r>
            <a:r>
              <a:rPr lang="en-GB" sz="850" u="sng">
                <a:solidFill>
                  <a:schemeClr val="dk1"/>
                </a:solidFill>
              </a:rPr>
              <a:t>Entry Vehicle by Today</a:t>
            </a:r>
            <a:r>
              <a:rPr lang="en-GB" sz="850">
                <a:solidFill>
                  <a:schemeClr val="dk1"/>
                </a:solidFill>
              </a:rPr>
              <a:t>”</a:t>
            </a:r>
            <a:endParaRPr sz="850">
              <a:solidFill>
                <a:schemeClr val="dk1"/>
              </a:solidFill>
            </a:endParaRPr>
          </a:p>
        </p:txBody>
      </p:sp>
      <p:sp>
        <p:nvSpPr>
          <p:cNvPr id="810" name="Google Shape;810;p55"/>
          <p:cNvSpPr txBox="1"/>
          <p:nvPr/>
        </p:nvSpPr>
        <p:spPr>
          <a:xfrm>
            <a:off x="887113" y="4502575"/>
            <a:ext cx="1779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display the vehicle that has entered RP on that day</a:t>
            </a:r>
            <a:endParaRPr sz="800">
              <a:solidFill>
                <a:schemeClr val="dk1"/>
              </a:solidFill>
            </a:endParaRPr>
          </a:p>
        </p:txBody>
      </p:sp>
      <p:cxnSp>
        <p:nvCxnSpPr>
          <p:cNvPr id="811" name="Google Shape;811;p55"/>
          <p:cNvCxnSpPr/>
          <p:nvPr/>
        </p:nvCxnSpPr>
        <p:spPr>
          <a:xfrm>
            <a:off x="6042850" y="2097600"/>
            <a:ext cx="710400" cy="336900"/>
          </a:xfrm>
          <a:prstGeom prst="straightConnector1">
            <a:avLst/>
          </a:prstGeom>
          <a:noFill/>
          <a:ln cap="flat" cmpd="sng" w="9525">
            <a:solidFill>
              <a:schemeClr val="dk2"/>
            </a:solidFill>
            <a:prstDash val="solid"/>
            <a:round/>
            <a:headEnd len="med" w="med" type="none"/>
            <a:tailEnd len="med" w="med" type="triangle"/>
          </a:ln>
        </p:spPr>
      </p:cxnSp>
      <p:sp>
        <p:nvSpPr>
          <p:cNvPr id="812" name="Google Shape;812;p55"/>
          <p:cNvSpPr txBox="1"/>
          <p:nvPr/>
        </p:nvSpPr>
        <p:spPr>
          <a:xfrm>
            <a:off x="3640525" y="3829800"/>
            <a:ext cx="2224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50">
                <a:solidFill>
                  <a:schemeClr val="dk1"/>
                </a:solidFill>
              </a:rPr>
              <a:t>It will then display the lockdown details and the vehicle that come in on this lockdown from the latest date and time to the earliest.</a:t>
            </a:r>
            <a:endParaRPr sz="850">
              <a:solidFill>
                <a:schemeClr val="dk1"/>
              </a:solidFill>
            </a:endParaRPr>
          </a:p>
        </p:txBody>
      </p:sp>
      <p:cxnSp>
        <p:nvCxnSpPr>
          <p:cNvPr id="813" name="Google Shape;813;p55"/>
          <p:cNvCxnSpPr>
            <a:endCxn id="807" idx="0"/>
          </p:cNvCxnSpPr>
          <p:nvPr/>
        </p:nvCxnSpPr>
        <p:spPr>
          <a:xfrm>
            <a:off x="7652262" y="2446124"/>
            <a:ext cx="4500" cy="581400"/>
          </a:xfrm>
          <a:prstGeom prst="straightConnector1">
            <a:avLst/>
          </a:prstGeom>
          <a:noFill/>
          <a:ln cap="flat" cmpd="sng" w="9525">
            <a:solidFill>
              <a:schemeClr val="dk2"/>
            </a:solidFill>
            <a:prstDash val="solid"/>
            <a:round/>
            <a:headEnd len="med" w="med" type="none"/>
            <a:tailEnd len="med" w="med" type="triangle"/>
          </a:ln>
        </p:spPr>
      </p:cxnSp>
      <p:cxnSp>
        <p:nvCxnSpPr>
          <p:cNvPr id="814" name="Google Shape;814;p55"/>
          <p:cNvCxnSpPr/>
          <p:nvPr/>
        </p:nvCxnSpPr>
        <p:spPr>
          <a:xfrm flipH="1">
            <a:off x="5559550" y="3382025"/>
            <a:ext cx="654000" cy="377100"/>
          </a:xfrm>
          <a:prstGeom prst="straightConnector1">
            <a:avLst/>
          </a:prstGeom>
          <a:noFill/>
          <a:ln cap="flat" cmpd="sng" w="9525">
            <a:solidFill>
              <a:schemeClr val="dk2"/>
            </a:solidFill>
            <a:prstDash val="solid"/>
            <a:round/>
            <a:headEnd len="med" w="med" type="none"/>
            <a:tailEnd len="med" w="med" type="triangle"/>
          </a:ln>
        </p:spPr>
      </p:cxnSp>
      <p:pic>
        <p:nvPicPr>
          <p:cNvPr id="815" name="Google Shape;815;p55"/>
          <p:cNvPicPr preferRelativeResize="0"/>
          <p:nvPr/>
        </p:nvPicPr>
        <p:blipFill>
          <a:blip r:embed="rId6">
            <a:alphaModFix/>
          </a:blip>
          <a:stretch>
            <a:fillRect/>
          </a:stretch>
        </p:blipFill>
        <p:spPr>
          <a:xfrm>
            <a:off x="2074825" y="1117300"/>
            <a:ext cx="4586661" cy="753025"/>
          </a:xfrm>
          <a:prstGeom prst="rect">
            <a:avLst/>
          </a:prstGeom>
          <a:noFill/>
          <a:ln>
            <a:noFill/>
          </a:ln>
        </p:spPr>
      </p:pic>
      <p:sp>
        <p:nvSpPr>
          <p:cNvPr id="816" name="Google Shape;816;p55"/>
          <p:cNvSpPr txBox="1"/>
          <p:nvPr/>
        </p:nvSpPr>
        <p:spPr>
          <a:xfrm>
            <a:off x="6870175" y="922938"/>
            <a:ext cx="2224800" cy="5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50">
                <a:solidFill>
                  <a:schemeClr val="dk1"/>
                </a:solidFill>
              </a:rPr>
              <a:t>If the admin clicks “</a:t>
            </a:r>
            <a:r>
              <a:rPr lang="en-GB" sz="850" u="sng">
                <a:solidFill>
                  <a:schemeClr val="dk1"/>
                </a:solidFill>
              </a:rPr>
              <a:t>Entry List by Date</a:t>
            </a:r>
            <a:r>
              <a:rPr lang="en-GB" sz="850">
                <a:solidFill>
                  <a:schemeClr val="dk1"/>
                </a:solidFill>
              </a:rPr>
              <a:t>”, it will allow them to select the date of which the vehicles come in </a:t>
            </a:r>
            <a:endParaRPr sz="85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56"/>
          <p:cNvPicPr preferRelativeResize="0"/>
          <p:nvPr/>
        </p:nvPicPr>
        <p:blipFill>
          <a:blip r:embed="rId3">
            <a:alphaModFix/>
          </a:blip>
          <a:stretch>
            <a:fillRect/>
          </a:stretch>
        </p:blipFill>
        <p:spPr>
          <a:xfrm>
            <a:off x="2402763" y="1059625"/>
            <a:ext cx="4002424" cy="3849324"/>
          </a:xfrm>
          <a:prstGeom prst="rect">
            <a:avLst/>
          </a:prstGeom>
          <a:noFill/>
          <a:ln>
            <a:noFill/>
          </a:ln>
        </p:spPr>
      </p:pic>
      <p:sp>
        <p:nvSpPr>
          <p:cNvPr id="822" name="Google Shape;822;p56"/>
          <p:cNvSpPr txBox="1"/>
          <p:nvPr>
            <p:ph type="title"/>
          </p:nvPr>
        </p:nvSpPr>
        <p:spPr>
          <a:xfrm>
            <a:off x="311700" y="19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Tracking</a:t>
            </a:r>
            <a:endParaRPr/>
          </a:p>
        </p:txBody>
      </p:sp>
      <p:sp>
        <p:nvSpPr>
          <p:cNvPr id="823" name="Google Shape;823;p56"/>
          <p:cNvSpPr txBox="1"/>
          <p:nvPr/>
        </p:nvSpPr>
        <p:spPr>
          <a:xfrm>
            <a:off x="311700" y="770425"/>
            <a:ext cx="20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Track Vehicle Function</a:t>
            </a:r>
            <a:endParaRPr>
              <a:solidFill>
                <a:schemeClr val="dk1"/>
              </a:solidFill>
            </a:endParaRPr>
          </a:p>
        </p:txBody>
      </p:sp>
      <p:cxnSp>
        <p:nvCxnSpPr>
          <p:cNvPr id="824" name="Google Shape;824;p56"/>
          <p:cNvCxnSpPr>
            <a:stCxn id="825" idx="3"/>
            <a:endCxn id="826" idx="1"/>
          </p:cNvCxnSpPr>
          <p:nvPr/>
        </p:nvCxnSpPr>
        <p:spPr>
          <a:xfrm>
            <a:off x="6363650" y="1771275"/>
            <a:ext cx="534900" cy="0"/>
          </a:xfrm>
          <a:prstGeom prst="straightConnector1">
            <a:avLst/>
          </a:prstGeom>
          <a:noFill/>
          <a:ln cap="flat" cmpd="sng" w="9525">
            <a:solidFill>
              <a:schemeClr val="dk2"/>
            </a:solidFill>
            <a:prstDash val="solid"/>
            <a:round/>
            <a:headEnd len="med" w="med" type="none"/>
            <a:tailEnd len="med" w="med" type="triangle"/>
          </a:ln>
        </p:spPr>
      </p:cxnSp>
      <p:sp>
        <p:nvSpPr>
          <p:cNvPr id="826" name="Google Shape;826;p56"/>
          <p:cNvSpPr txBox="1"/>
          <p:nvPr/>
        </p:nvSpPr>
        <p:spPr>
          <a:xfrm>
            <a:off x="6898675" y="1555738"/>
            <a:ext cx="195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buttons redirect admins to the different lists.</a:t>
            </a:r>
            <a:endParaRPr sz="800">
              <a:solidFill>
                <a:schemeClr val="dk1"/>
              </a:solidFill>
            </a:endParaRPr>
          </a:p>
        </p:txBody>
      </p:sp>
      <p:sp>
        <p:nvSpPr>
          <p:cNvPr id="827" name="Google Shape;827;p56"/>
          <p:cNvSpPr/>
          <p:nvPr/>
        </p:nvSpPr>
        <p:spPr>
          <a:xfrm>
            <a:off x="2402775" y="2027925"/>
            <a:ext cx="4002300" cy="28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8" name="Google Shape;828;p56"/>
          <p:cNvCxnSpPr>
            <a:stCxn id="827" idx="3"/>
            <a:endCxn id="829" idx="1"/>
          </p:cNvCxnSpPr>
          <p:nvPr/>
        </p:nvCxnSpPr>
        <p:spPr>
          <a:xfrm flipH="1" rot="10800000">
            <a:off x="6405075" y="3450525"/>
            <a:ext cx="493500" cy="3600"/>
          </a:xfrm>
          <a:prstGeom prst="straightConnector1">
            <a:avLst/>
          </a:prstGeom>
          <a:noFill/>
          <a:ln cap="flat" cmpd="sng" w="9525">
            <a:solidFill>
              <a:schemeClr val="dk2"/>
            </a:solidFill>
            <a:prstDash val="solid"/>
            <a:round/>
            <a:headEnd len="med" w="med" type="none"/>
            <a:tailEnd len="med" w="med" type="triangle"/>
          </a:ln>
        </p:spPr>
      </p:cxnSp>
      <p:sp>
        <p:nvSpPr>
          <p:cNvPr id="829" name="Google Shape;829;p56"/>
          <p:cNvSpPr txBox="1"/>
          <p:nvPr/>
        </p:nvSpPr>
        <p:spPr>
          <a:xfrm>
            <a:off x="6898675" y="3173475"/>
            <a:ext cx="195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admins are able to do a manual search and take or upload a picture similar to the entry vehicle screening.</a:t>
            </a:r>
            <a:endParaRPr sz="800">
              <a:solidFill>
                <a:schemeClr val="dk1"/>
              </a:solidFill>
            </a:endParaRPr>
          </a:p>
        </p:txBody>
      </p:sp>
      <p:pic>
        <p:nvPicPr>
          <p:cNvPr id="830" name="Google Shape;830;p56"/>
          <p:cNvPicPr preferRelativeResize="0"/>
          <p:nvPr/>
        </p:nvPicPr>
        <p:blipFill>
          <a:blip r:embed="rId4">
            <a:alphaModFix/>
          </a:blip>
          <a:stretch>
            <a:fillRect/>
          </a:stretch>
        </p:blipFill>
        <p:spPr>
          <a:xfrm>
            <a:off x="2438275" y="1571175"/>
            <a:ext cx="1056300" cy="400200"/>
          </a:xfrm>
          <a:prstGeom prst="rect">
            <a:avLst/>
          </a:prstGeom>
          <a:noFill/>
          <a:ln>
            <a:noFill/>
          </a:ln>
        </p:spPr>
      </p:pic>
      <p:pic>
        <p:nvPicPr>
          <p:cNvPr id="831" name="Google Shape;831;p56"/>
          <p:cNvPicPr preferRelativeResize="0"/>
          <p:nvPr/>
        </p:nvPicPr>
        <p:blipFill>
          <a:blip r:embed="rId5">
            <a:alphaModFix/>
          </a:blip>
          <a:stretch>
            <a:fillRect/>
          </a:stretch>
        </p:blipFill>
        <p:spPr>
          <a:xfrm>
            <a:off x="2402775" y="1548375"/>
            <a:ext cx="4002299" cy="445800"/>
          </a:xfrm>
          <a:prstGeom prst="rect">
            <a:avLst/>
          </a:prstGeom>
          <a:noFill/>
          <a:ln>
            <a:noFill/>
          </a:ln>
        </p:spPr>
      </p:pic>
      <p:grpSp>
        <p:nvGrpSpPr>
          <p:cNvPr id="832" name="Google Shape;832;p56"/>
          <p:cNvGrpSpPr/>
          <p:nvPr/>
        </p:nvGrpSpPr>
        <p:grpSpPr>
          <a:xfrm>
            <a:off x="2823450" y="1613594"/>
            <a:ext cx="3283325" cy="315375"/>
            <a:chOff x="3052050" y="1613594"/>
            <a:chExt cx="3283325" cy="315375"/>
          </a:xfrm>
        </p:grpSpPr>
        <p:pic>
          <p:nvPicPr>
            <p:cNvPr id="833" name="Google Shape;833;p56"/>
            <p:cNvPicPr preferRelativeResize="0"/>
            <p:nvPr/>
          </p:nvPicPr>
          <p:blipFill rotWithShape="1">
            <a:blip r:embed="rId6">
              <a:alphaModFix/>
            </a:blip>
            <a:srcRect b="18565" l="68742" r="2485" t="12057"/>
            <a:stretch/>
          </p:blipFill>
          <p:spPr>
            <a:xfrm>
              <a:off x="5401975" y="1613594"/>
              <a:ext cx="933400" cy="315375"/>
            </a:xfrm>
            <a:prstGeom prst="rect">
              <a:avLst/>
            </a:prstGeom>
            <a:noFill/>
            <a:ln>
              <a:noFill/>
            </a:ln>
          </p:spPr>
        </p:pic>
        <p:pic>
          <p:nvPicPr>
            <p:cNvPr id="834" name="Google Shape;834;p56"/>
            <p:cNvPicPr preferRelativeResize="0"/>
            <p:nvPr/>
          </p:nvPicPr>
          <p:blipFill rotWithShape="1">
            <a:blip r:embed="rId6">
              <a:alphaModFix/>
            </a:blip>
            <a:srcRect b="18565" l="1493" r="69734" t="12057"/>
            <a:stretch/>
          </p:blipFill>
          <p:spPr>
            <a:xfrm>
              <a:off x="3052050" y="1613595"/>
              <a:ext cx="933400" cy="315373"/>
            </a:xfrm>
            <a:prstGeom prst="rect">
              <a:avLst/>
            </a:prstGeom>
            <a:noFill/>
            <a:ln>
              <a:noFill/>
            </a:ln>
          </p:spPr>
        </p:pic>
        <p:pic>
          <p:nvPicPr>
            <p:cNvPr id="835" name="Google Shape;835;p56"/>
            <p:cNvPicPr preferRelativeResize="0"/>
            <p:nvPr/>
          </p:nvPicPr>
          <p:blipFill rotWithShape="1">
            <a:blip r:embed="rId6">
              <a:alphaModFix/>
            </a:blip>
            <a:srcRect b="21333" l="35596" r="35631" t="9289"/>
            <a:stretch/>
          </p:blipFill>
          <p:spPr>
            <a:xfrm>
              <a:off x="4227013" y="1613595"/>
              <a:ext cx="933400" cy="315373"/>
            </a:xfrm>
            <a:prstGeom prst="rect">
              <a:avLst/>
            </a:prstGeom>
            <a:noFill/>
            <a:ln>
              <a:noFill/>
            </a:ln>
          </p:spPr>
        </p:pic>
      </p:grpSp>
      <p:sp>
        <p:nvSpPr>
          <p:cNvPr id="825" name="Google Shape;825;p56"/>
          <p:cNvSpPr/>
          <p:nvPr/>
        </p:nvSpPr>
        <p:spPr>
          <a:xfrm>
            <a:off x="2540150" y="1584825"/>
            <a:ext cx="3823500" cy="37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57"/>
          <p:cNvPicPr preferRelativeResize="0"/>
          <p:nvPr/>
        </p:nvPicPr>
        <p:blipFill>
          <a:blip r:embed="rId3">
            <a:alphaModFix/>
          </a:blip>
          <a:stretch>
            <a:fillRect/>
          </a:stretch>
        </p:blipFill>
        <p:spPr>
          <a:xfrm>
            <a:off x="2269699" y="1415998"/>
            <a:ext cx="4491998" cy="2794281"/>
          </a:xfrm>
          <a:prstGeom prst="rect">
            <a:avLst/>
          </a:prstGeom>
          <a:noFill/>
          <a:ln>
            <a:noFill/>
          </a:ln>
        </p:spPr>
      </p:pic>
      <p:sp>
        <p:nvSpPr>
          <p:cNvPr id="841" name="Google Shape;841;p57"/>
          <p:cNvSpPr/>
          <p:nvPr/>
        </p:nvSpPr>
        <p:spPr>
          <a:xfrm>
            <a:off x="2269700" y="2935440"/>
            <a:ext cx="4491908" cy="313836"/>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p:nvPr/>
        </p:nvSpPr>
        <p:spPr>
          <a:xfrm>
            <a:off x="2326795" y="1980283"/>
            <a:ext cx="4373892" cy="313836"/>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7"/>
          <p:cNvSpPr/>
          <p:nvPr/>
        </p:nvSpPr>
        <p:spPr>
          <a:xfrm>
            <a:off x="5659065" y="2698039"/>
            <a:ext cx="1102655" cy="194832"/>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7"/>
          <p:cNvSpPr/>
          <p:nvPr/>
        </p:nvSpPr>
        <p:spPr>
          <a:xfrm>
            <a:off x="2269722" y="2699512"/>
            <a:ext cx="761839" cy="194832"/>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7"/>
          <p:cNvSpPr/>
          <p:nvPr/>
        </p:nvSpPr>
        <p:spPr>
          <a:xfrm>
            <a:off x="3743034" y="2894355"/>
            <a:ext cx="810180" cy="1066447"/>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7"/>
          <p:cNvSpPr/>
          <p:nvPr/>
        </p:nvSpPr>
        <p:spPr>
          <a:xfrm>
            <a:off x="4602095" y="2894355"/>
            <a:ext cx="810180" cy="1066447"/>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7" name="Google Shape;847;p57"/>
          <p:cNvPicPr preferRelativeResize="0"/>
          <p:nvPr/>
        </p:nvPicPr>
        <p:blipFill>
          <a:blip r:embed="rId4">
            <a:alphaModFix/>
          </a:blip>
          <a:stretch>
            <a:fillRect/>
          </a:stretch>
        </p:blipFill>
        <p:spPr>
          <a:xfrm>
            <a:off x="5475987" y="3890596"/>
            <a:ext cx="1285733" cy="279947"/>
          </a:xfrm>
          <a:prstGeom prst="rect">
            <a:avLst/>
          </a:prstGeom>
          <a:noFill/>
          <a:ln>
            <a:noFill/>
          </a:ln>
        </p:spPr>
      </p:pic>
      <p:sp>
        <p:nvSpPr>
          <p:cNvPr id="848" name="Google Shape;848;p57"/>
          <p:cNvSpPr/>
          <p:nvPr/>
        </p:nvSpPr>
        <p:spPr>
          <a:xfrm>
            <a:off x="2269787" y="3232929"/>
            <a:ext cx="4491900" cy="66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7"/>
          <p:cNvSpPr/>
          <p:nvPr/>
        </p:nvSpPr>
        <p:spPr>
          <a:xfrm>
            <a:off x="5461156" y="2894355"/>
            <a:ext cx="761700" cy="106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 name="Google Shape;850;p57"/>
          <p:cNvPicPr preferRelativeResize="0"/>
          <p:nvPr/>
        </p:nvPicPr>
        <p:blipFill>
          <a:blip r:embed="rId5">
            <a:alphaModFix/>
          </a:blip>
          <a:stretch>
            <a:fillRect/>
          </a:stretch>
        </p:blipFill>
        <p:spPr>
          <a:xfrm>
            <a:off x="2269722" y="4183743"/>
            <a:ext cx="4491998" cy="240166"/>
          </a:xfrm>
          <a:prstGeom prst="rect">
            <a:avLst/>
          </a:prstGeom>
          <a:noFill/>
          <a:ln>
            <a:noFill/>
          </a:ln>
        </p:spPr>
      </p:pic>
      <p:pic>
        <p:nvPicPr>
          <p:cNvPr id="851" name="Google Shape;851;p57"/>
          <p:cNvPicPr preferRelativeResize="0"/>
          <p:nvPr/>
        </p:nvPicPr>
        <p:blipFill>
          <a:blip r:embed="rId6">
            <a:alphaModFix/>
          </a:blip>
          <a:stretch>
            <a:fillRect/>
          </a:stretch>
        </p:blipFill>
        <p:spPr>
          <a:xfrm>
            <a:off x="5765334" y="4053518"/>
            <a:ext cx="935353" cy="218219"/>
          </a:xfrm>
          <a:prstGeom prst="rect">
            <a:avLst/>
          </a:prstGeom>
          <a:noFill/>
          <a:ln>
            <a:noFill/>
          </a:ln>
        </p:spPr>
      </p:pic>
      <p:sp>
        <p:nvSpPr>
          <p:cNvPr id="852" name="Google Shape;852;p57"/>
          <p:cNvSpPr/>
          <p:nvPr/>
        </p:nvSpPr>
        <p:spPr>
          <a:xfrm>
            <a:off x="5786196" y="4053473"/>
            <a:ext cx="935488" cy="218309"/>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7"/>
          <p:cNvSpPr txBox="1"/>
          <p:nvPr>
            <p:ph type="title"/>
          </p:nvPr>
        </p:nvSpPr>
        <p:spPr>
          <a:xfrm>
            <a:off x="311700" y="19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Tracking</a:t>
            </a:r>
            <a:endParaRPr/>
          </a:p>
        </p:txBody>
      </p:sp>
      <p:sp>
        <p:nvSpPr>
          <p:cNvPr id="854" name="Google Shape;854;p57"/>
          <p:cNvSpPr txBox="1"/>
          <p:nvPr/>
        </p:nvSpPr>
        <p:spPr>
          <a:xfrm>
            <a:off x="311700" y="770425"/>
            <a:ext cx="30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30 Minutes Grace Parking Function</a:t>
            </a:r>
            <a:endParaRPr>
              <a:solidFill>
                <a:schemeClr val="dk1"/>
              </a:solidFill>
            </a:endParaRPr>
          </a:p>
        </p:txBody>
      </p:sp>
      <p:sp>
        <p:nvSpPr>
          <p:cNvPr id="855" name="Google Shape;855;p57"/>
          <p:cNvSpPr txBox="1"/>
          <p:nvPr/>
        </p:nvSpPr>
        <p:spPr>
          <a:xfrm>
            <a:off x="3263" y="1887700"/>
            <a:ext cx="2124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change the number of entries they want to be shown on a page</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856" name="Google Shape;856;p57"/>
          <p:cNvSpPr txBox="1"/>
          <p:nvPr/>
        </p:nvSpPr>
        <p:spPr>
          <a:xfrm>
            <a:off x="140813" y="3158875"/>
            <a:ext cx="1790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Car Plate Number will be listed in the “30 Mins Grace Parking List” immediately after the Security Guard scans an illegally parked car</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857" name="Google Shape;857;p57"/>
          <p:cNvSpPr txBox="1"/>
          <p:nvPr/>
        </p:nvSpPr>
        <p:spPr>
          <a:xfrm>
            <a:off x="2090352" y="4527900"/>
            <a:ext cx="216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“Initial Track Date Time” is inputted when the Security Guard scans the car plate for the first time on a particular day</a:t>
            </a:r>
            <a:endParaRPr sz="800">
              <a:solidFill>
                <a:schemeClr val="dk1"/>
              </a:solidFill>
            </a:endParaRPr>
          </a:p>
        </p:txBody>
      </p:sp>
      <p:sp>
        <p:nvSpPr>
          <p:cNvPr id="858" name="Google Shape;858;p57"/>
          <p:cNvSpPr txBox="1"/>
          <p:nvPr/>
        </p:nvSpPr>
        <p:spPr>
          <a:xfrm>
            <a:off x="200213" y="2409050"/>
            <a:ext cx="1731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filter through the list by Descending or Ascending order using the arrows</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cxnSp>
        <p:nvCxnSpPr>
          <p:cNvPr id="859" name="Google Shape;859;p57"/>
          <p:cNvCxnSpPr/>
          <p:nvPr/>
        </p:nvCxnSpPr>
        <p:spPr>
          <a:xfrm rot="10800000">
            <a:off x="2064775" y="2213575"/>
            <a:ext cx="358200" cy="490200"/>
          </a:xfrm>
          <a:prstGeom prst="straightConnector1">
            <a:avLst/>
          </a:prstGeom>
          <a:noFill/>
          <a:ln cap="flat" cmpd="sng" w="9525">
            <a:solidFill>
              <a:schemeClr val="dk2"/>
            </a:solidFill>
            <a:prstDash val="solid"/>
            <a:round/>
            <a:headEnd len="med" w="med" type="none"/>
            <a:tailEnd len="med" w="med" type="triangle"/>
          </a:ln>
        </p:spPr>
      </p:cxnSp>
      <p:cxnSp>
        <p:nvCxnSpPr>
          <p:cNvPr id="860" name="Google Shape;860;p57"/>
          <p:cNvCxnSpPr>
            <a:stCxn id="841" idx="1"/>
            <a:endCxn id="858" idx="3"/>
          </p:cNvCxnSpPr>
          <p:nvPr/>
        </p:nvCxnSpPr>
        <p:spPr>
          <a:xfrm rot="10800000">
            <a:off x="1931300" y="2747657"/>
            <a:ext cx="338400" cy="344700"/>
          </a:xfrm>
          <a:prstGeom prst="straightConnector1">
            <a:avLst/>
          </a:prstGeom>
          <a:noFill/>
          <a:ln cap="flat" cmpd="sng" w="9525">
            <a:solidFill>
              <a:schemeClr val="dk2"/>
            </a:solidFill>
            <a:prstDash val="solid"/>
            <a:round/>
            <a:headEnd len="med" w="med" type="none"/>
            <a:tailEnd len="med" w="med" type="triangle"/>
          </a:ln>
        </p:spPr>
      </p:cxnSp>
      <p:sp>
        <p:nvSpPr>
          <p:cNvPr id="861" name="Google Shape;861;p57"/>
          <p:cNvSpPr txBox="1"/>
          <p:nvPr/>
        </p:nvSpPr>
        <p:spPr>
          <a:xfrm>
            <a:off x="7147425" y="2303438"/>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search through the list based on the keywords entered</a:t>
            </a:r>
            <a:endParaRPr sz="800">
              <a:solidFill>
                <a:schemeClr val="dk1"/>
              </a:solidFill>
            </a:endParaRPr>
          </a:p>
        </p:txBody>
      </p:sp>
      <p:cxnSp>
        <p:nvCxnSpPr>
          <p:cNvPr id="862" name="Google Shape;862;p57"/>
          <p:cNvCxnSpPr>
            <a:stCxn id="852" idx="3"/>
            <a:endCxn id="863" idx="1"/>
          </p:cNvCxnSpPr>
          <p:nvPr/>
        </p:nvCxnSpPr>
        <p:spPr>
          <a:xfrm>
            <a:off x="6721684" y="4162627"/>
            <a:ext cx="425700" cy="261300"/>
          </a:xfrm>
          <a:prstGeom prst="straightConnector1">
            <a:avLst/>
          </a:prstGeom>
          <a:noFill/>
          <a:ln cap="flat" cmpd="sng" w="9525">
            <a:solidFill>
              <a:schemeClr val="dk2"/>
            </a:solidFill>
            <a:prstDash val="solid"/>
            <a:round/>
            <a:headEnd len="med" w="med" type="none"/>
            <a:tailEnd len="med" w="med" type="triangle"/>
          </a:ln>
        </p:spPr>
      </p:cxnSp>
      <p:sp>
        <p:nvSpPr>
          <p:cNvPr id="863" name="Google Shape;863;p57"/>
          <p:cNvSpPr txBox="1"/>
          <p:nvPr/>
        </p:nvSpPr>
        <p:spPr>
          <a:xfrm>
            <a:off x="7147425" y="4146838"/>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navigate through pages by either clicking on “Previous”, “Next” or the number(s)</a:t>
            </a:r>
            <a:endParaRPr sz="800">
              <a:solidFill>
                <a:schemeClr val="dk1"/>
              </a:solidFill>
            </a:endParaRPr>
          </a:p>
        </p:txBody>
      </p:sp>
      <p:sp>
        <p:nvSpPr>
          <p:cNvPr id="864" name="Google Shape;864;p57"/>
          <p:cNvSpPr txBox="1"/>
          <p:nvPr/>
        </p:nvSpPr>
        <p:spPr>
          <a:xfrm>
            <a:off x="7125375" y="1648963"/>
            <a:ext cx="195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buttons to display the different lists</a:t>
            </a:r>
            <a:endParaRPr sz="800">
              <a:solidFill>
                <a:schemeClr val="dk1"/>
              </a:solidFill>
            </a:endParaRPr>
          </a:p>
        </p:txBody>
      </p:sp>
      <p:sp>
        <p:nvSpPr>
          <p:cNvPr id="865" name="Google Shape;865;p57"/>
          <p:cNvSpPr txBox="1"/>
          <p:nvPr/>
        </p:nvSpPr>
        <p:spPr>
          <a:xfrm>
            <a:off x="7206675" y="2974925"/>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Durations more than 30 minutes will automatically be transferred to warning list</a:t>
            </a:r>
            <a:endParaRPr sz="800">
              <a:solidFill>
                <a:schemeClr val="dk1"/>
              </a:solidFill>
            </a:endParaRPr>
          </a:p>
        </p:txBody>
      </p:sp>
      <p:cxnSp>
        <p:nvCxnSpPr>
          <p:cNvPr id="866" name="Google Shape;866;p57"/>
          <p:cNvCxnSpPr>
            <a:stCxn id="848" idx="1"/>
            <a:endCxn id="856" idx="3"/>
          </p:cNvCxnSpPr>
          <p:nvPr/>
        </p:nvCxnSpPr>
        <p:spPr>
          <a:xfrm rot="10800000">
            <a:off x="1931087" y="3559029"/>
            <a:ext cx="338700" cy="4800"/>
          </a:xfrm>
          <a:prstGeom prst="straightConnector1">
            <a:avLst/>
          </a:prstGeom>
          <a:noFill/>
          <a:ln cap="flat" cmpd="sng" w="9525">
            <a:solidFill>
              <a:schemeClr val="dk2"/>
            </a:solidFill>
            <a:prstDash val="solid"/>
            <a:round/>
            <a:headEnd len="med" w="med" type="none"/>
            <a:tailEnd len="med" w="med" type="triangle"/>
          </a:ln>
        </p:spPr>
      </p:cxnSp>
      <p:cxnSp>
        <p:nvCxnSpPr>
          <p:cNvPr id="867" name="Google Shape;867;p57"/>
          <p:cNvCxnSpPr>
            <a:stCxn id="845" idx="2"/>
            <a:endCxn id="857" idx="0"/>
          </p:cNvCxnSpPr>
          <p:nvPr/>
        </p:nvCxnSpPr>
        <p:spPr>
          <a:xfrm flipH="1">
            <a:off x="3173724" y="3960802"/>
            <a:ext cx="974400" cy="567000"/>
          </a:xfrm>
          <a:prstGeom prst="straightConnector1">
            <a:avLst/>
          </a:prstGeom>
          <a:noFill/>
          <a:ln cap="flat" cmpd="sng" w="9525">
            <a:solidFill>
              <a:srgbClr val="646464"/>
            </a:solidFill>
            <a:prstDash val="solid"/>
            <a:round/>
            <a:headEnd len="med" w="med" type="none"/>
            <a:tailEnd len="med" w="med" type="triangle"/>
          </a:ln>
        </p:spPr>
      </p:cxnSp>
      <p:sp>
        <p:nvSpPr>
          <p:cNvPr id="868" name="Google Shape;868;p57"/>
          <p:cNvSpPr txBox="1"/>
          <p:nvPr/>
        </p:nvSpPr>
        <p:spPr>
          <a:xfrm>
            <a:off x="4360325" y="4466400"/>
            <a:ext cx="2255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“Recent Track Date Time” will be inputted subsequently after the Security Guard scans the same car plate number for the second time on the same day</a:t>
            </a:r>
            <a:endParaRPr sz="800">
              <a:solidFill>
                <a:schemeClr val="dk1"/>
              </a:solidFill>
            </a:endParaRPr>
          </a:p>
        </p:txBody>
      </p:sp>
      <p:cxnSp>
        <p:nvCxnSpPr>
          <p:cNvPr id="869" name="Google Shape;869;p57"/>
          <p:cNvCxnSpPr>
            <a:stCxn id="846" idx="2"/>
            <a:endCxn id="868" idx="0"/>
          </p:cNvCxnSpPr>
          <p:nvPr/>
        </p:nvCxnSpPr>
        <p:spPr>
          <a:xfrm>
            <a:off x="5007185" y="3960802"/>
            <a:ext cx="480900" cy="505500"/>
          </a:xfrm>
          <a:prstGeom prst="straightConnector1">
            <a:avLst/>
          </a:prstGeom>
          <a:noFill/>
          <a:ln cap="flat" cmpd="sng" w="9525">
            <a:solidFill>
              <a:srgbClr val="646464"/>
            </a:solidFill>
            <a:prstDash val="solid"/>
            <a:round/>
            <a:headEnd len="med" w="med" type="none"/>
            <a:tailEnd len="med" w="med" type="triangle"/>
          </a:ln>
        </p:spPr>
      </p:cxnSp>
      <p:cxnSp>
        <p:nvCxnSpPr>
          <p:cNvPr id="870" name="Google Shape;870;p57"/>
          <p:cNvCxnSpPr>
            <a:stCxn id="842" idx="3"/>
            <a:endCxn id="864" idx="1"/>
          </p:cNvCxnSpPr>
          <p:nvPr/>
        </p:nvCxnSpPr>
        <p:spPr>
          <a:xfrm flipH="1" rot="10800000">
            <a:off x="6700687" y="1864501"/>
            <a:ext cx="424800" cy="272700"/>
          </a:xfrm>
          <a:prstGeom prst="straightConnector1">
            <a:avLst/>
          </a:prstGeom>
          <a:noFill/>
          <a:ln cap="flat" cmpd="sng" w="9525">
            <a:solidFill>
              <a:schemeClr val="dk2"/>
            </a:solidFill>
            <a:prstDash val="solid"/>
            <a:round/>
            <a:headEnd len="med" w="med" type="none"/>
            <a:tailEnd len="med" w="med" type="triangle"/>
          </a:ln>
        </p:spPr>
      </p:cxnSp>
      <p:cxnSp>
        <p:nvCxnSpPr>
          <p:cNvPr id="871" name="Google Shape;871;p57"/>
          <p:cNvCxnSpPr>
            <a:stCxn id="843" idx="3"/>
            <a:endCxn id="861" idx="1"/>
          </p:cNvCxnSpPr>
          <p:nvPr/>
        </p:nvCxnSpPr>
        <p:spPr>
          <a:xfrm flipH="1" rot="10800000">
            <a:off x="6761720" y="2518855"/>
            <a:ext cx="385800" cy="276600"/>
          </a:xfrm>
          <a:prstGeom prst="straightConnector1">
            <a:avLst/>
          </a:prstGeom>
          <a:noFill/>
          <a:ln cap="flat" cmpd="sng" w="9525">
            <a:solidFill>
              <a:schemeClr val="dk2"/>
            </a:solidFill>
            <a:prstDash val="solid"/>
            <a:round/>
            <a:headEnd len="med" w="med" type="none"/>
            <a:tailEnd len="med" w="med" type="triangle"/>
          </a:ln>
        </p:spPr>
      </p:cxnSp>
      <p:cxnSp>
        <p:nvCxnSpPr>
          <p:cNvPr id="872" name="Google Shape;872;p57"/>
          <p:cNvCxnSpPr>
            <a:stCxn id="873" idx="3"/>
            <a:endCxn id="874" idx="1"/>
          </p:cNvCxnSpPr>
          <p:nvPr/>
        </p:nvCxnSpPr>
        <p:spPr>
          <a:xfrm>
            <a:off x="6668925" y="3732700"/>
            <a:ext cx="651300" cy="0"/>
          </a:xfrm>
          <a:prstGeom prst="straightConnector1">
            <a:avLst/>
          </a:prstGeom>
          <a:noFill/>
          <a:ln cap="flat" cmpd="sng" w="9525">
            <a:solidFill>
              <a:schemeClr val="dk2"/>
            </a:solidFill>
            <a:prstDash val="solid"/>
            <a:round/>
            <a:headEnd len="med" w="med" type="none"/>
            <a:tailEnd len="med" w="med" type="triangle"/>
          </a:ln>
        </p:spPr>
      </p:cxnSp>
      <p:sp>
        <p:nvSpPr>
          <p:cNvPr id="874" name="Google Shape;874;p57"/>
          <p:cNvSpPr txBox="1"/>
          <p:nvPr/>
        </p:nvSpPr>
        <p:spPr>
          <a:xfrm>
            <a:off x="7320225" y="3578800"/>
            <a:ext cx="162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delete entries</a:t>
            </a:r>
            <a:endParaRPr sz="800">
              <a:solidFill>
                <a:schemeClr val="dk1"/>
              </a:solidFill>
            </a:endParaRPr>
          </a:p>
        </p:txBody>
      </p:sp>
      <p:sp>
        <p:nvSpPr>
          <p:cNvPr id="873" name="Google Shape;873;p57"/>
          <p:cNvSpPr/>
          <p:nvPr/>
        </p:nvSpPr>
        <p:spPr>
          <a:xfrm>
            <a:off x="6244125" y="3596350"/>
            <a:ext cx="424800" cy="2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5" name="Google Shape;875;p57"/>
          <p:cNvCxnSpPr>
            <a:endCxn id="865" idx="1"/>
          </p:cNvCxnSpPr>
          <p:nvPr/>
        </p:nvCxnSpPr>
        <p:spPr>
          <a:xfrm>
            <a:off x="6226275" y="3053075"/>
            <a:ext cx="980400" cy="19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58"/>
          <p:cNvPicPr preferRelativeResize="0"/>
          <p:nvPr/>
        </p:nvPicPr>
        <p:blipFill>
          <a:blip r:embed="rId3">
            <a:alphaModFix/>
          </a:blip>
          <a:stretch>
            <a:fillRect/>
          </a:stretch>
        </p:blipFill>
        <p:spPr>
          <a:xfrm>
            <a:off x="4304000" y="1832018"/>
            <a:ext cx="4705351" cy="905632"/>
          </a:xfrm>
          <a:prstGeom prst="rect">
            <a:avLst/>
          </a:prstGeom>
          <a:noFill/>
          <a:ln>
            <a:noFill/>
          </a:ln>
        </p:spPr>
      </p:pic>
      <p:pic>
        <p:nvPicPr>
          <p:cNvPr id="881" name="Google Shape;881;p58"/>
          <p:cNvPicPr preferRelativeResize="0"/>
          <p:nvPr/>
        </p:nvPicPr>
        <p:blipFill>
          <a:blip r:embed="rId4">
            <a:alphaModFix/>
          </a:blip>
          <a:stretch>
            <a:fillRect/>
          </a:stretch>
        </p:blipFill>
        <p:spPr>
          <a:xfrm>
            <a:off x="242475" y="1666525"/>
            <a:ext cx="3886875" cy="2075976"/>
          </a:xfrm>
          <a:prstGeom prst="rect">
            <a:avLst/>
          </a:prstGeom>
          <a:noFill/>
          <a:ln>
            <a:noFill/>
          </a:ln>
        </p:spPr>
      </p:pic>
      <p:sp>
        <p:nvSpPr>
          <p:cNvPr id="882" name="Google Shape;882;p58"/>
          <p:cNvSpPr txBox="1"/>
          <p:nvPr>
            <p:ph type="title"/>
          </p:nvPr>
        </p:nvSpPr>
        <p:spPr>
          <a:xfrm>
            <a:off x="311700" y="19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Tracking (Cont)</a:t>
            </a:r>
            <a:endParaRPr/>
          </a:p>
        </p:txBody>
      </p:sp>
      <p:sp>
        <p:nvSpPr>
          <p:cNvPr id="883" name="Google Shape;883;p58"/>
          <p:cNvSpPr txBox="1"/>
          <p:nvPr/>
        </p:nvSpPr>
        <p:spPr>
          <a:xfrm>
            <a:off x="311700" y="770425"/>
            <a:ext cx="30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30 Minutes Grace Parking Function</a:t>
            </a:r>
            <a:endParaRPr>
              <a:solidFill>
                <a:schemeClr val="dk1"/>
              </a:solidFill>
            </a:endParaRPr>
          </a:p>
        </p:txBody>
      </p:sp>
      <p:sp>
        <p:nvSpPr>
          <p:cNvPr id="884" name="Google Shape;884;p58"/>
          <p:cNvSpPr/>
          <p:nvPr/>
        </p:nvSpPr>
        <p:spPr>
          <a:xfrm>
            <a:off x="7130975" y="2293000"/>
            <a:ext cx="8463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5" name="Google Shape;885;p58"/>
          <p:cNvCxnSpPr>
            <a:stCxn id="884" idx="2"/>
            <a:endCxn id="886" idx="0"/>
          </p:cNvCxnSpPr>
          <p:nvPr/>
        </p:nvCxnSpPr>
        <p:spPr>
          <a:xfrm flipH="1">
            <a:off x="5932025" y="2560000"/>
            <a:ext cx="1622100" cy="915000"/>
          </a:xfrm>
          <a:prstGeom prst="straightConnector1">
            <a:avLst/>
          </a:prstGeom>
          <a:noFill/>
          <a:ln cap="flat" cmpd="sng" w="9525">
            <a:solidFill>
              <a:schemeClr val="dk2"/>
            </a:solidFill>
            <a:prstDash val="solid"/>
            <a:round/>
            <a:headEnd len="med" w="med" type="none"/>
            <a:tailEnd len="med" w="med" type="triangle"/>
          </a:ln>
        </p:spPr>
      </p:cxnSp>
      <p:sp>
        <p:nvSpPr>
          <p:cNvPr id="887" name="Google Shape;887;p58"/>
          <p:cNvSpPr/>
          <p:nvPr/>
        </p:nvSpPr>
        <p:spPr>
          <a:xfrm>
            <a:off x="242475" y="3341825"/>
            <a:ext cx="3886800" cy="21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8"/>
          <p:cNvSpPr/>
          <p:nvPr/>
        </p:nvSpPr>
        <p:spPr>
          <a:xfrm>
            <a:off x="8093050" y="2286450"/>
            <a:ext cx="5907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8"/>
          <p:cNvSpPr/>
          <p:nvPr/>
        </p:nvSpPr>
        <p:spPr>
          <a:xfrm>
            <a:off x="977175" y="3309000"/>
            <a:ext cx="5421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0" name="Google Shape;890;p58"/>
          <p:cNvCxnSpPr>
            <a:stCxn id="889" idx="2"/>
          </p:cNvCxnSpPr>
          <p:nvPr/>
        </p:nvCxnSpPr>
        <p:spPr>
          <a:xfrm>
            <a:off x="1248225" y="3576000"/>
            <a:ext cx="76800" cy="525900"/>
          </a:xfrm>
          <a:prstGeom prst="straightConnector1">
            <a:avLst/>
          </a:prstGeom>
          <a:noFill/>
          <a:ln cap="flat" cmpd="sng" w="9525">
            <a:solidFill>
              <a:schemeClr val="dk2"/>
            </a:solidFill>
            <a:prstDash val="solid"/>
            <a:round/>
            <a:headEnd len="med" w="med" type="none"/>
            <a:tailEnd len="med" w="med" type="triangle"/>
          </a:ln>
        </p:spPr>
      </p:cxnSp>
      <p:sp>
        <p:nvSpPr>
          <p:cNvPr id="891" name="Google Shape;891;p58"/>
          <p:cNvSpPr/>
          <p:nvPr/>
        </p:nvSpPr>
        <p:spPr>
          <a:xfrm>
            <a:off x="1723625" y="3300275"/>
            <a:ext cx="767700" cy="29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2" name="Google Shape;892;p58"/>
          <p:cNvCxnSpPr>
            <a:stCxn id="891" idx="2"/>
          </p:cNvCxnSpPr>
          <p:nvPr/>
        </p:nvCxnSpPr>
        <p:spPr>
          <a:xfrm flipH="1">
            <a:off x="2031875" y="3595475"/>
            <a:ext cx="75600" cy="512100"/>
          </a:xfrm>
          <a:prstGeom prst="straightConnector1">
            <a:avLst/>
          </a:prstGeom>
          <a:noFill/>
          <a:ln cap="flat" cmpd="sng" w="9525">
            <a:solidFill>
              <a:schemeClr val="dk2"/>
            </a:solidFill>
            <a:prstDash val="solid"/>
            <a:round/>
            <a:headEnd len="med" w="med" type="none"/>
            <a:tailEnd len="med" w="med" type="triangle"/>
          </a:ln>
        </p:spPr>
      </p:cxnSp>
      <p:sp>
        <p:nvSpPr>
          <p:cNvPr id="893" name="Google Shape;893;p58"/>
          <p:cNvSpPr txBox="1"/>
          <p:nvPr/>
        </p:nvSpPr>
        <p:spPr>
          <a:xfrm>
            <a:off x="935225" y="4070875"/>
            <a:ext cx="1917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When the admin first scans the car plate, it will display the carplate number with the initial date and time the car parked illegally in school.</a:t>
            </a:r>
            <a:endParaRPr sz="800">
              <a:solidFill>
                <a:schemeClr val="dk1"/>
              </a:solidFill>
            </a:endParaRPr>
          </a:p>
        </p:txBody>
      </p:sp>
      <p:cxnSp>
        <p:nvCxnSpPr>
          <p:cNvPr id="894" name="Google Shape;894;p58"/>
          <p:cNvCxnSpPr/>
          <p:nvPr/>
        </p:nvCxnSpPr>
        <p:spPr>
          <a:xfrm flipH="1" rot="10800000">
            <a:off x="4129275" y="2760275"/>
            <a:ext cx="391200" cy="459000"/>
          </a:xfrm>
          <a:prstGeom prst="straightConnector1">
            <a:avLst/>
          </a:prstGeom>
          <a:noFill/>
          <a:ln cap="flat" cmpd="sng" w="9525">
            <a:solidFill>
              <a:schemeClr val="dk2"/>
            </a:solidFill>
            <a:prstDash val="solid"/>
            <a:round/>
            <a:headEnd len="med" w="med" type="none"/>
            <a:tailEnd len="med" w="med" type="triangle"/>
          </a:ln>
        </p:spPr>
      </p:cxnSp>
      <p:sp>
        <p:nvSpPr>
          <p:cNvPr id="886" name="Google Shape;886;p58"/>
          <p:cNvSpPr txBox="1"/>
          <p:nvPr/>
        </p:nvSpPr>
        <p:spPr>
          <a:xfrm>
            <a:off x="4973263" y="3474900"/>
            <a:ext cx="1917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When the admin scans a certain car for the second time, it will be displayed under the “Recent Track DateTime”.</a:t>
            </a:r>
            <a:endParaRPr sz="800">
              <a:solidFill>
                <a:schemeClr val="dk1"/>
              </a:solidFill>
            </a:endParaRPr>
          </a:p>
        </p:txBody>
      </p:sp>
      <p:cxnSp>
        <p:nvCxnSpPr>
          <p:cNvPr id="895" name="Google Shape;895;p58"/>
          <p:cNvCxnSpPr>
            <a:stCxn id="888" idx="2"/>
            <a:endCxn id="896" idx="0"/>
          </p:cNvCxnSpPr>
          <p:nvPr/>
        </p:nvCxnSpPr>
        <p:spPr>
          <a:xfrm flipH="1">
            <a:off x="8102500" y="2553450"/>
            <a:ext cx="285900" cy="972300"/>
          </a:xfrm>
          <a:prstGeom prst="straightConnector1">
            <a:avLst/>
          </a:prstGeom>
          <a:noFill/>
          <a:ln cap="flat" cmpd="sng" w="9525">
            <a:solidFill>
              <a:schemeClr val="dk2"/>
            </a:solidFill>
            <a:prstDash val="solid"/>
            <a:round/>
            <a:headEnd len="med" w="med" type="none"/>
            <a:tailEnd len="med" w="med" type="triangle"/>
          </a:ln>
        </p:spPr>
      </p:cxnSp>
      <p:sp>
        <p:nvSpPr>
          <p:cNvPr id="896" name="Google Shape;896;p58"/>
          <p:cNvSpPr txBox="1"/>
          <p:nvPr/>
        </p:nvSpPr>
        <p:spPr>
          <a:xfrm>
            <a:off x="7143975" y="3525800"/>
            <a:ext cx="1917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This column will show the duration that the car has </a:t>
            </a:r>
            <a:r>
              <a:rPr lang="en-GB" sz="800">
                <a:solidFill>
                  <a:schemeClr val="dk1"/>
                </a:solidFill>
              </a:rPr>
              <a:t>illegally</a:t>
            </a:r>
            <a:r>
              <a:rPr lang="en-GB" sz="800">
                <a:solidFill>
                  <a:schemeClr val="dk1"/>
                </a:solidFill>
              </a:rPr>
              <a:t> parked for. The car plate will be transferred to the warning list when the duration exceeds the 30 Minutes Grace Period</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897" name="Google Shape;897;p58"/>
          <p:cNvSpPr txBox="1"/>
          <p:nvPr/>
        </p:nvSpPr>
        <p:spPr>
          <a:xfrm>
            <a:off x="242475" y="1397950"/>
            <a:ext cx="1917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1st scanned “B2228HM</a:t>
            </a:r>
            <a:endParaRPr sz="800">
              <a:solidFill>
                <a:schemeClr val="dk1"/>
              </a:solidFill>
            </a:endParaRPr>
          </a:p>
        </p:txBody>
      </p:sp>
      <p:sp>
        <p:nvSpPr>
          <p:cNvPr id="898" name="Google Shape;898;p58"/>
          <p:cNvSpPr txBox="1"/>
          <p:nvPr/>
        </p:nvSpPr>
        <p:spPr>
          <a:xfrm>
            <a:off x="4304000" y="1524225"/>
            <a:ext cx="1917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solidFill>
                  <a:schemeClr val="dk1"/>
                </a:solidFill>
              </a:rPr>
              <a:t>2nd scanned “B2228HM</a:t>
            </a:r>
            <a:endParaRPr i="1" sz="8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pic>
        <p:nvPicPr>
          <p:cNvPr id="903" name="Google Shape;903;p59"/>
          <p:cNvPicPr preferRelativeResize="0"/>
          <p:nvPr/>
        </p:nvPicPr>
        <p:blipFill>
          <a:blip r:embed="rId3">
            <a:alphaModFix/>
          </a:blip>
          <a:stretch>
            <a:fillRect/>
          </a:stretch>
        </p:blipFill>
        <p:spPr>
          <a:xfrm>
            <a:off x="2068037" y="984932"/>
            <a:ext cx="4959900" cy="3836643"/>
          </a:xfrm>
          <a:prstGeom prst="rect">
            <a:avLst/>
          </a:prstGeom>
          <a:noFill/>
          <a:ln>
            <a:noFill/>
          </a:ln>
        </p:spPr>
      </p:pic>
      <p:sp>
        <p:nvSpPr>
          <p:cNvPr id="904" name="Google Shape;904;p59"/>
          <p:cNvSpPr txBox="1"/>
          <p:nvPr>
            <p:ph type="title"/>
          </p:nvPr>
        </p:nvSpPr>
        <p:spPr>
          <a:xfrm>
            <a:off x="311700" y="19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Tracking</a:t>
            </a:r>
            <a:endParaRPr/>
          </a:p>
        </p:txBody>
      </p:sp>
      <p:sp>
        <p:nvSpPr>
          <p:cNvPr id="905" name="Google Shape;905;p59"/>
          <p:cNvSpPr txBox="1"/>
          <p:nvPr/>
        </p:nvSpPr>
        <p:spPr>
          <a:xfrm>
            <a:off x="311700" y="770425"/>
            <a:ext cx="16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Warning Function</a:t>
            </a:r>
            <a:endParaRPr>
              <a:solidFill>
                <a:schemeClr val="dk1"/>
              </a:solidFill>
            </a:endParaRPr>
          </a:p>
        </p:txBody>
      </p:sp>
      <p:cxnSp>
        <p:nvCxnSpPr>
          <p:cNvPr id="906" name="Google Shape;906;p59"/>
          <p:cNvCxnSpPr>
            <a:stCxn id="907" idx="3"/>
            <a:endCxn id="908" idx="1"/>
          </p:cNvCxnSpPr>
          <p:nvPr/>
        </p:nvCxnSpPr>
        <p:spPr>
          <a:xfrm>
            <a:off x="6986151" y="1864225"/>
            <a:ext cx="327000" cy="0"/>
          </a:xfrm>
          <a:prstGeom prst="straightConnector1">
            <a:avLst/>
          </a:prstGeom>
          <a:noFill/>
          <a:ln cap="flat" cmpd="sng" w="9525">
            <a:solidFill>
              <a:schemeClr val="dk2"/>
            </a:solidFill>
            <a:prstDash val="solid"/>
            <a:round/>
            <a:headEnd len="med" w="med" type="none"/>
            <a:tailEnd len="med" w="med" type="triangle"/>
          </a:ln>
        </p:spPr>
      </p:cxnSp>
      <p:sp>
        <p:nvSpPr>
          <p:cNvPr id="908" name="Google Shape;908;p59"/>
          <p:cNvSpPr txBox="1"/>
          <p:nvPr/>
        </p:nvSpPr>
        <p:spPr>
          <a:xfrm>
            <a:off x="7313125" y="1648675"/>
            <a:ext cx="162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buttons to display the different lists</a:t>
            </a:r>
            <a:endParaRPr sz="800">
              <a:solidFill>
                <a:schemeClr val="dk1"/>
              </a:solidFill>
            </a:endParaRPr>
          </a:p>
        </p:txBody>
      </p:sp>
      <p:sp>
        <p:nvSpPr>
          <p:cNvPr id="909" name="Google Shape;909;p59"/>
          <p:cNvSpPr/>
          <p:nvPr/>
        </p:nvSpPr>
        <p:spPr>
          <a:xfrm>
            <a:off x="5808650" y="2523125"/>
            <a:ext cx="12192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0" name="Google Shape;910;p59"/>
          <p:cNvCxnSpPr>
            <a:stCxn id="909" idx="3"/>
            <a:endCxn id="911" idx="1"/>
          </p:cNvCxnSpPr>
          <p:nvPr/>
        </p:nvCxnSpPr>
        <p:spPr>
          <a:xfrm flipH="1" rot="10800000">
            <a:off x="7027850" y="2500925"/>
            <a:ext cx="203700" cy="155700"/>
          </a:xfrm>
          <a:prstGeom prst="straightConnector1">
            <a:avLst/>
          </a:prstGeom>
          <a:noFill/>
          <a:ln cap="flat" cmpd="sng" w="9525">
            <a:solidFill>
              <a:schemeClr val="dk2"/>
            </a:solidFill>
            <a:prstDash val="solid"/>
            <a:round/>
            <a:headEnd len="med" w="med" type="none"/>
            <a:tailEnd len="med" w="med" type="triangle"/>
          </a:ln>
        </p:spPr>
      </p:cxnSp>
      <p:sp>
        <p:nvSpPr>
          <p:cNvPr id="911" name="Google Shape;911;p59"/>
          <p:cNvSpPr txBox="1"/>
          <p:nvPr/>
        </p:nvSpPr>
        <p:spPr>
          <a:xfrm>
            <a:off x="7231525" y="228537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search through the list based on the keywords entered</a:t>
            </a:r>
            <a:endParaRPr sz="800">
              <a:solidFill>
                <a:schemeClr val="dk1"/>
              </a:solidFill>
            </a:endParaRPr>
          </a:p>
        </p:txBody>
      </p:sp>
      <p:sp>
        <p:nvSpPr>
          <p:cNvPr id="912" name="Google Shape;912;p59"/>
          <p:cNvSpPr/>
          <p:nvPr/>
        </p:nvSpPr>
        <p:spPr>
          <a:xfrm>
            <a:off x="6061525" y="4472350"/>
            <a:ext cx="9663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3" name="Google Shape;913;p59"/>
          <p:cNvCxnSpPr>
            <a:stCxn id="912" idx="3"/>
            <a:endCxn id="914" idx="1"/>
          </p:cNvCxnSpPr>
          <p:nvPr/>
        </p:nvCxnSpPr>
        <p:spPr>
          <a:xfrm>
            <a:off x="7027825" y="4605850"/>
            <a:ext cx="203700" cy="0"/>
          </a:xfrm>
          <a:prstGeom prst="straightConnector1">
            <a:avLst/>
          </a:prstGeom>
          <a:noFill/>
          <a:ln cap="flat" cmpd="sng" w="9525">
            <a:solidFill>
              <a:schemeClr val="dk2"/>
            </a:solidFill>
            <a:prstDash val="solid"/>
            <a:round/>
            <a:headEnd len="med" w="med" type="none"/>
            <a:tailEnd len="med" w="med" type="triangle"/>
          </a:ln>
        </p:spPr>
      </p:cxnSp>
      <p:sp>
        <p:nvSpPr>
          <p:cNvPr id="914" name="Google Shape;914;p59"/>
          <p:cNvSpPr txBox="1"/>
          <p:nvPr/>
        </p:nvSpPr>
        <p:spPr>
          <a:xfrm>
            <a:off x="7231525" y="4328800"/>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navigate through pages by either clicking on “Previous”, “Next” or the number(s)</a:t>
            </a:r>
            <a:endParaRPr sz="800">
              <a:solidFill>
                <a:schemeClr val="dk1"/>
              </a:solidFill>
            </a:endParaRPr>
          </a:p>
        </p:txBody>
      </p:sp>
      <p:sp>
        <p:nvSpPr>
          <p:cNvPr id="915" name="Google Shape;915;p59"/>
          <p:cNvSpPr/>
          <p:nvPr/>
        </p:nvSpPr>
        <p:spPr>
          <a:xfrm>
            <a:off x="2068025" y="2523125"/>
            <a:ext cx="8463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6" name="Google Shape;916;p59"/>
          <p:cNvCxnSpPr>
            <a:stCxn id="915" idx="0"/>
            <a:endCxn id="917" idx="3"/>
          </p:cNvCxnSpPr>
          <p:nvPr/>
        </p:nvCxnSpPr>
        <p:spPr>
          <a:xfrm rot="10800000">
            <a:off x="1940075" y="2258525"/>
            <a:ext cx="551100" cy="264600"/>
          </a:xfrm>
          <a:prstGeom prst="straightConnector1">
            <a:avLst/>
          </a:prstGeom>
          <a:noFill/>
          <a:ln cap="flat" cmpd="sng" w="9525">
            <a:solidFill>
              <a:schemeClr val="dk2"/>
            </a:solidFill>
            <a:prstDash val="solid"/>
            <a:round/>
            <a:headEnd len="med" w="med" type="none"/>
            <a:tailEnd len="med" w="med" type="triangle"/>
          </a:ln>
        </p:spPr>
      </p:cxnSp>
      <p:sp>
        <p:nvSpPr>
          <p:cNvPr id="917" name="Google Shape;917;p59"/>
          <p:cNvSpPr txBox="1"/>
          <p:nvPr/>
        </p:nvSpPr>
        <p:spPr>
          <a:xfrm>
            <a:off x="-53150" y="1981350"/>
            <a:ext cx="1993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change the number of entries they want to be shown on a page</a:t>
            </a:r>
            <a:endParaRPr sz="800">
              <a:solidFill>
                <a:schemeClr val="dk1"/>
              </a:solidFill>
            </a:endParaRPr>
          </a:p>
        </p:txBody>
      </p:sp>
      <p:sp>
        <p:nvSpPr>
          <p:cNvPr id="918" name="Google Shape;918;p59"/>
          <p:cNvSpPr/>
          <p:nvPr/>
        </p:nvSpPr>
        <p:spPr>
          <a:xfrm>
            <a:off x="2068025" y="3030600"/>
            <a:ext cx="4959900" cy="143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9" name="Google Shape;919;p59"/>
          <p:cNvCxnSpPr>
            <a:stCxn id="918" idx="1"/>
            <a:endCxn id="920" idx="3"/>
          </p:cNvCxnSpPr>
          <p:nvPr/>
        </p:nvCxnSpPr>
        <p:spPr>
          <a:xfrm flipH="1">
            <a:off x="1838525" y="3746400"/>
            <a:ext cx="229500" cy="218100"/>
          </a:xfrm>
          <a:prstGeom prst="straightConnector1">
            <a:avLst/>
          </a:prstGeom>
          <a:noFill/>
          <a:ln cap="flat" cmpd="sng" w="9525">
            <a:solidFill>
              <a:schemeClr val="dk2"/>
            </a:solidFill>
            <a:prstDash val="solid"/>
            <a:round/>
            <a:headEnd len="med" w="med" type="none"/>
            <a:tailEnd len="med" w="med" type="triangle"/>
          </a:ln>
        </p:spPr>
      </p:cxnSp>
      <p:sp>
        <p:nvSpPr>
          <p:cNvPr id="920" name="Google Shape;920;p59"/>
          <p:cNvSpPr txBox="1"/>
          <p:nvPr/>
        </p:nvSpPr>
        <p:spPr>
          <a:xfrm>
            <a:off x="48250" y="3564319"/>
            <a:ext cx="1790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carplate number will automatically be listed in the Warning List when found to be parked illegally for more than 30 minutes</a:t>
            </a:r>
            <a:endParaRPr sz="800">
              <a:solidFill>
                <a:schemeClr val="dk1"/>
              </a:solidFill>
            </a:endParaRPr>
          </a:p>
        </p:txBody>
      </p:sp>
      <p:sp>
        <p:nvSpPr>
          <p:cNvPr id="921" name="Google Shape;921;p59"/>
          <p:cNvSpPr/>
          <p:nvPr/>
        </p:nvSpPr>
        <p:spPr>
          <a:xfrm>
            <a:off x="4641325" y="2817925"/>
            <a:ext cx="1252800" cy="164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2" name="Google Shape;922;p59"/>
          <p:cNvCxnSpPr>
            <a:stCxn id="921" idx="3"/>
            <a:endCxn id="923" idx="1"/>
          </p:cNvCxnSpPr>
          <p:nvPr/>
        </p:nvCxnSpPr>
        <p:spPr>
          <a:xfrm flipH="1" rot="10800000">
            <a:off x="5894125" y="3403375"/>
            <a:ext cx="1256100" cy="236700"/>
          </a:xfrm>
          <a:prstGeom prst="straightConnector1">
            <a:avLst/>
          </a:prstGeom>
          <a:noFill/>
          <a:ln cap="flat" cmpd="sng" w="9525">
            <a:solidFill>
              <a:schemeClr val="dk2"/>
            </a:solidFill>
            <a:prstDash val="solid"/>
            <a:round/>
            <a:headEnd len="med" w="med" type="none"/>
            <a:tailEnd len="med" w="med" type="triangle"/>
          </a:ln>
        </p:spPr>
      </p:cxnSp>
      <p:sp>
        <p:nvSpPr>
          <p:cNvPr id="923" name="Google Shape;923;p59"/>
          <p:cNvSpPr txBox="1"/>
          <p:nvPr/>
        </p:nvSpPr>
        <p:spPr>
          <a:xfrm>
            <a:off x="7150225" y="3003213"/>
            <a:ext cx="1953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Number of Offences will keep accumulating until it reaches 5 after which the carplate Number will automatically be transferred to the Blacklist and its status will be updated</a:t>
            </a:r>
            <a:endParaRPr sz="800">
              <a:solidFill>
                <a:schemeClr val="dk1"/>
              </a:solidFill>
            </a:endParaRPr>
          </a:p>
        </p:txBody>
      </p:sp>
      <p:sp>
        <p:nvSpPr>
          <p:cNvPr id="924" name="Google Shape;924;p59"/>
          <p:cNvSpPr/>
          <p:nvPr/>
        </p:nvSpPr>
        <p:spPr>
          <a:xfrm>
            <a:off x="2068025" y="2817925"/>
            <a:ext cx="4959900" cy="21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5" name="Google Shape;925;p59"/>
          <p:cNvCxnSpPr>
            <a:stCxn id="924" idx="1"/>
            <a:endCxn id="926" idx="3"/>
          </p:cNvCxnSpPr>
          <p:nvPr/>
        </p:nvCxnSpPr>
        <p:spPr>
          <a:xfrm flipH="1">
            <a:off x="1663925" y="2924275"/>
            <a:ext cx="404100" cy="102000"/>
          </a:xfrm>
          <a:prstGeom prst="straightConnector1">
            <a:avLst/>
          </a:prstGeom>
          <a:noFill/>
          <a:ln cap="flat" cmpd="sng" w="9525">
            <a:solidFill>
              <a:schemeClr val="dk2"/>
            </a:solidFill>
            <a:prstDash val="solid"/>
            <a:round/>
            <a:headEnd len="med" w="med" type="none"/>
            <a:tailEnd len="med" w="med" type="triangle"/>
          </a:ln>
        </p:spPr>
      </p:cxnSp>
      <p:sp>
        <p:nvSpPr>
          <p:cNvPr id="926" name="Google Shape;926;p59"/>
          <p:cNvSpPr txBox="1"/>
          <p:nvPr/>
        </p:nvSpPr>
        <p:spPr>
          <a:xfrm>
            <a:off x="223000" y="2687700"/>
            <a:ext cx="1440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filter through the list by Descending or Ascending order using the arrows</a:t>
            </a:r>
            <a:endParaRPr sz="800">
              <a:solidFill>
                <a:schemeClr val="dk1"/>
              </a:solidFill>
            </a:endParaRPr>
          </a:p>
        </p:txBody>
      </p:sp>
      <p:sp>
        <p:nvSpPr>
          <p:cNvPr id="907" name="Google Shape;907;p59"/>
          <p:cNvSpPr/>
          <p:nvPr/>
        </p:nvSpPr>
        <p:spPr>
          <a:xfrm>
            <a:off x="2123451" y="1599775"/>
            <a:ext cx="4862700" cy="5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9"/>
          <p:cNvSpPr/>
          <p:nvPr/>
        </p:nvSpPr>
        <p:spPr>
          <a:xfrm>
            <a:off x="6332275" y="3793525"/>
            <a:ext cx="424800" cy="2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8" name="Google Shape;928;p59"/>
          <p:cNvCxnSpPr>
            <a:stCxn id="927" idx="3"/>
            <a:endCxn id="929" idx="1"/>
          </p:cNvCxnSpPr>
          <p:nvPr/>
        </p:nvCxnSpPr>
        <p:spPr>
          <a:xfrm>
            <a:off x="6757075" y="3929875"/>
            <a:ext cx="558300" cy="136200"/>
          </a:xfrm>
          <a:prstGeom prst="straightConnector1">
            <a:avLst/>
          </a:prstGeom>
          <a:noFill/>
          <a:ln cap="flat" cmpd="sng" w="9525">
            <a:solidFill>
              <a:schemeClr val="dk2"/>
            </a:solidFill>
            <a:prstDash val="solid"/>
            <a:round/>
            <a:headEnd len="med" w="med" type="none"/>
            <a:tailEnd len="med" w="med" type="triangle"/>
          </a:ln>
        </p:spPr>
      </p:cxnSp>
      <p:sp>
        <p:nvSpPr>
          <p:cNvPr id="929" name="Google Shape;929;p59"/>
          <p:cNvSpPr txBox="1"/>
          <p:nvPr/>
        </p:nvSpPr>
        <p:spPr>
          <a:xfrm>
            <a:off x="7315375" y="3912313"/>
            <a:ext cx="162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delete entries</a:t>
            </a:r>
            <a:endParaRPr sz="8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pic>
        <p:nvPicPr>
          <p:cNvPr id="934" name="Google Shape;934;p60"/>
          <p:cNvPicPr preferRelativeResize="0"/>
          <p:nvPr/>
        </p:nvPicPr>
        <p:blipFill>
          <a:blip r:embed="rId3">
            <a:alphaModFix/>
          </a:blip>
          <a:stretch>
            <a:fillRect/>
          </a:stretch>
        </p:blipFill>
        <p:spPr>
          <a:xfrm>
            <a:off x="1973288" y="1278607"/>
            <a:ext cx="5143688" cy="2941518"/>
          </a:xfrm>
          <a:prstGeom prst="rect">
            <a:avLst/>
          </a:prstGeom>
          <a:noFill/>
          <a:ln>
            <a:noFill/>
          </a:ln>
        </p:spPr>
      </p:pic>
      <p:sp>
        <p:nvSpPr>
          <p:cNvPr id="935" name="Google Shape;935;p60"/>
          <p:cNvSpPr txBox="1"/>
          <p:nvPr>
            <p:ph type="title"/>
          </p:nvPr>
        </p:nvSpPr>
        <p:spPr>
          <a:xfrm>
            <a:off x="311700" y="19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Tracking</a:t>
            </a:r>
            <a:endParaRPr/>
          </a:p>
        </p:txBody>
      </p:sp>
      <p:sp>
        <p:nvSpPr>
          <p:cNvPr id="936" name="Google Shape;936;p60"/>
          <p:cNvSpPr txBox="1"/>
          <p:nvPr/>
        </p:nvSpPr>
        <p:spPr>
          <a:xfrm>
            <a:off x="311700" y="770425"/>
            <a:ext cx="16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Blacklist </a:t>
            </a:r>
            <a:r>
              <a:rPr lang="en-GB">
                <a:solidFill>
                  <a:schemeClr val="dk1"/>
                </a:solidFill>
              </a:rPr>
              <a:t>Function</a:t>
            </a:r>
            <a:endParaRPr>
              <a:solidFill>
                <a:schemeClr val="dk1"/>
              </a:solidFill>
            </a:endParaRPr>
          </a:p>
        </p:txBody>
      </p:sp>
      <p:sp>
        <p:nvSpPr>
          <p:cNvPr id="937" name="Google Shape;937;p60"/>
          <p:cNvSpPr/>
          <p:nvPr/>
        </p:nvSpPr>
        <p:spPr>
          <a:xfrm>
            <a:off x="5860875" y="2911075"/>
            <a:ext cx="1256100" cy="21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8" name="Google Shape;938;p60"/>
          <p:cNvCxnSpPr>
            <a:endCxn id="939" idx="1"/>
          </p:cNvCxnSpPr>
          <p:nvPr/>
        </p:nvCxnSpPr>
        <p:spPr>
          <a:xfrm flipH="1" rot="10800000">
            <a:off x="6850600" y="2800350"/>
            <a:ext cx="432900" cy="104100"/>
          </a:xfrm>
          <a:prstGeom prst="straightConnector1">
            <a:avLst/>
          </a:prstGeom>
          <a:noFill/>
          <a:ln cap="flat" cmpd="sng" w="9525">
            <a:solidFill>
              <a:schemeClr val="dk2"/>
            </a:solidFill>
            <a:prstDash val="solid"/>
            <a:round/>
            <a:headEnd len="med" w="med" type="none"/>
            <a:tailEnd len="med" w="med" type="triangle"/>
          </a:ln>
        </p:spPr>
      </p:cxnSp>
      <p:sp>
        <p:nvSpPr>
          <p:cNvPr id="939" name="Google Shape;939;p60"/>
          <p:cNvSpPr txBox="1"/>
          <p:nvPr/>
        </p:nvSpPr>
        <p:spPr>
          <a:xfrm>
            <a:off x="7283500" y="258480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search through the list based on the keywords entered</a:t>
            </a:r>
            <a:endParaRPr sz="800">
              <a:solidFill>
                <a:schemeClr val="dk1"/>
              </a:solidFill>
            </a:endParaRPr>
          </a:p>
        </p:txBody>
      </p:sp>
      <p:sp>
        <p:nvSpPr>
          <p:cNvPr id="940" name="Google Shape;940;p60"/>
          <p:cNvSpPr/>
          <p:nvPr/>
        </p:nvSpPr>
        <p:spPr>
          <a:xfrm>
            <a:off x="6150675" y="3776650"/>
            <a:ext cx="9663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60"/>
          <p:cNvCxnSpPr>
            <a:stCxn id="940" idx="3"/>
            <a:endCxn id="942" idx="1"/>
          </p:cNvCxnSpPr>
          <p:nvPr/>
        </p:nvCxnSpPr>
        <p:spPr>
          <a:xfrm>
            <a:off x="7116975" y="3910150"/>
            <a:ext cx="166500" cy="0"/>
          </a:xfrm>
          <a:prstGeom prst="straightConnector1">
            <a:avLst/>
          </a:prstGeom>
          <a:noFill/>
          <a:ln cap="flat" cmpd="sng" w="9525">
            <a:solidFill>
              <a:schemeClr val="dk2"/>
            </a:solidFill>
            <a:prstDash val="solid"/>
            <a:round/>
            <a:headEnd len="med" w="med" type="none"/>
            <a:tailEnd len="med" w="med" type="triangle"/>
          </a:ln>
        </p:spPr>
      </p:cxnSp>
      <p:sp>
        <p:nvSpPr>
          <p:cNvPr id="942" name="Google Shape;942;p60"/>
          <p:cNvSpPr txBox="1"/>
          <p:nvPr/>
        </p:nvSpPr>
        <p:spPr>
          <a:xfrm>
            <a:off x="7283500" y="3633100"/>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navigate through pages by either clicking on “Previous”, “Next” or the number(s)</a:t>
            </a:r>
            <a:endParaRPr sz="800">
              <a:solidFill>
                <a:schemeClr val="dk1"/>
              </a:solidFill>
            </a:endParaRPr>
          </a:p>
        </p:txBody>
      </p:sp>
      <p:sp>
        <p:nvSpPr>
          <p:cNvPr id="943" name="Google Shape;943;p60"/>
          <p:cNvSpPr/>
          <p:nvPr/>
        </p:nvSpPr>
        <p:spPr>
          <a:xfrm>
            <a:off x="1973300" y="2880200"/>
            <a:ext cx="9135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4" name="Google Shape;944;p60"/>
          <p:cNvCxnSpPr>
            <a:stCxn id="943" idx="0"/>
            <a:endCxn id="945" idx="3"/>
          </p:cNvCxnSpPr>
          <p:nvPr/>
        </p:nvCxnSpPr>
        <p:spPr>
          <a:xfrm rot="10800000">
            <a:off x="1869350" y="2517800"/>
            <a:ext cx="560700" cy="362400"/>
          </a:xfrm>
          <a:prstGeom prst="straightConnector1">
            <a:avLst/>
          </a:prstGeom>
          <a:noFill/>
          <a:ln cap="flat" cmpd="sng" w="9525">
            <a:solidFill>
              <a:schemeClr val="dk2"/>
            </a:solidFill>
            <a:prstDash val="solid"/>
            <a:round/>
            <a:headEnd len="med" w="med" type="none"/>
            <a:tailEnd len="med" w="med" type="triangle"/>
          </a:ln>
        </p:spPr>
      </p:cxnSp>
      <p:sp>
        <p:nvSpPr>
          <p:cNvPr id="945" name="Google Shape;945;p60"/>
          <p:cNvSpPr txBox="1"/>
          <p:nvPr/>
        </p:nvSpPr>
        <p:spPr>
          <a:xfrm>
            <a:off x="78875" y="2179250"/>
            <a:ext cx="179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change the number of entries they want to be shown on </a:t>
            </a:r>
            <a:endParaRPr sz="800">
              <a:solidFill>
                <a:schemeClr val="dk1"/>
              </a:solidFill>
            </a:endParaRPr>
          </a:p>
          <a:p>
            <a:pPr indent="0" lvl="0" marL="0" rtl="0" algn="ctr">
              <a:spcBef>
                <a:spcPts val="0"/>
              </a:spcBef>
              <a:spcAft>
                <a:spcPts val="0"/>
              </a:spcAft>
              <a:buNone/>
            </a:pPr>
            <a:r>
              <a:rPr lang="en-GB" sz="800">
                <a:solidFill>
                  <a:schemeClr val="dk1"/>
                </a:solidFill>
              </a:rPr>
              <a:t>a page</a:t>
            </a:r>
            <a:endParaRPr sz="800">
              <a:solidFill>
                <a:schemeClr val="dk1"/>
              </a:solidFill>
            </a:endParaRPr>
          </a:p>
          <a:p>
            <a:pPr indent="0" lvl="0" marL="0" rtl="0" algn="ctr">
              <a:spcBef>
                <a:spcPts val="0"/>
              </a:spcBef>
              <a:spcAft>
                <a:spcPts val="0"/>
              </a:spcAft>
              <a:buNone/>
            </a:pPr>
            <a:r>
              <a:t/>
            </a:r>
            <a:endParaRPr sz="800">
              <a:solidFill>
                <a:schemeClr val="dk1"/>
              </a:solidFill>
            </a:endParaRPr>
          </a:p>
        </p:txBody>
      </p:sp>
      <p:sp>
        <p:nvSpPr>
          <p:cNvPr id="946" name="Google Shape;946;p60"/>
          <p:cNvSpPr/>
          <p:nvPr/>
        </p:nvSpPr>
        <p:spPr>
          <a:xfrm>
            <a:off x="1973375" y="3403375"/>
            <a:ext cx="5143800" cy="36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7" name="Google Shape;947;p60"/>
          <p:cNvCxnSpPr>
            <a:endCxn id="948" idx="3"/>
          </p:cNvCxnSpPr>
          <p:nvPr/>
        </p:nvCxnSpPr>
        <p:spPr>
          <a:xfrm flipH="1">
            <a:off x="1869275" y="3774894"/>
            <a:ext cx="842100" cy="501900"/>
          </a:xfrm>
          <a:prstGeom prst="straightConnector1">
            <a:avLst/>
          </a:prstGeom>
          <a:noFill/>
          <a:ln cap="flat" cmpd="sng" w="9525">
            <a:solidFill>
              <a:schemeClr val="dk2"/>
            </a:solidFill>
            <a:prstDash val="solid"/>
            <a:round/>
            <a:headEnd len="med" w="med" type="none"/>
            <a:tailEnd len="med" w="med" type="triangle"/>
          </a:ln>
        </p:spPr>
      </p:cxnSp>
      <p:sp>
        <p:nvSpPr>
          <p:cNvPr id="948" name="Google Shape;948;p60"/>
          <p:cNvSpPr txBox="1"/>
          <p:nvPr/>
        </p:nvSpPr>
        <p:spPr>
          <a:xfrm>
            <a:off x="78875" y="3876594"/>
            <a:ext cx="1790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carplate number will automatically be listed in the Warning List when found to be parked illegally for more than 30 minutes</a:t>
            </a:r>
            <a:endParaRPr sz="800">
              <a:solidFill>
                <a:schemeClr val="dk1"/>
              </a:solidFill>
            </a:endParaRPr>
          </a:p>
        </p:txBody>
      </p:sp>
      <p:sp>
        <p:nvSpPr>
          <p:cNvPr id="949" name="Google Shape;949;p60"/>
          <p:cNvSpPr/>
          <p:nvPr/>
        </p:nvSpPr>
        <p:spPr>
          <a:xfrm>
            <a:off x="1973375" y="3179200"/>
            <a:ext cx="5143800" cy="21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0" name="Google Shape;950;p60"/>
          <p:cNvCxnSpPr>
            <a:stCxn id="949" idx="1"/>
            <a:endCxn id="951" idx="3"/>
          </p:cNvCxnSpPr>
          <p:nvPr/>
        </p:nvCxnSpPr>
        <p:spPr>
          <a:xfrm rot="10800000">
            <a:off x="1751675" y="3284950"/>
            <a:ext cx="221700" cy="0"/>
          </a:xfrm>
          <a:prstGeom prst="straightConnector1">
            <a:avLst/>
          </a:prstGeom>
          <a:noFill/>
          <a:ln cap="flat" cmpd="sng" w="9525">
            <a:solidFill>
              <a:schemeClr val="dk2"/>
            </a:solidFill>
            <a:prstDash val="solid"/>
            <a:round/>
            <a:headEnd len="med" w="med" type="none"/>
            <a:tailEnd len="med" w="med" type="triangle"/>
          </a:ln>
        </p:spPr>
      </p:cxnSp>
      <p:sp>
        <p:nvSpPr>
          <p:cNvPr id="951" name="Google Shape;951;p60"/>
          <p:cNvSpPr txBox="1"/>
          <p:nvPr/>
        </p:nvSpPr>
        <p:spPr>
          <a:xfrm>
            <a:off x="196625" y="2946388"/>
            <a:ext cx="1554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filter through the list by Descending or Ascending order using the arrows</a:t>
            </a:r>
            <a:endParaRPr sz="800">
              <a:solidFill>
                <a:schemeClr val="dk1"/>
              </a:solidFill>
            </a:endParaRPr>
          </a:p>
        </p:txBody>
      </p:sp>
      <p:sp>
        <p:nvSpPr>
          <p:cNvPr id="952" name="Google Shape;952;p60"/>
          <p:cNvSpPr/>
          <p:nvPr/>
        </p:nvSpPr>
        <p:spPr>
          <a:xfrm>
            <a:off x="2030725" y="1914800"/>
            <a:ext cx="5060400" cy="5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0"/>
          <p:cNvSpPr/>
          <p:nvPr/>
        </p:nvSpPr>
        <p:spPr>
          <a:xfrm>
            <a:off x="6406750" y="3447325"/>
            <a:ext cx="444900" cy="2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 name="Google Shape;954;p60"/>
          <p:cNvCxnSpPr>
            <a:stCxn id="953" idx="3"/>
            <a:endCxn id="955" idx="1"/>
          </p:cNvCxnSpPr>
          <p:nvPr/>
        </p:nvCxnSpPr>
        <p:spPr>
          <a:xfrm flipH="1" rot="10800000">
            <a:off x="6851650" y="3407275"/>
            <a:ext cx="515700" cy="176400"/>
          </a:xfrm>
          <a:prstGeom prst="straightConnector1">
            <a:avLst/>
          </a:prstGeom>
          <a:noFill/>
          <a:ln cap="flat" cmpd="sng" w="9525">
            <a:solidFill>
              <a:schemeClr val="dk2"/>
            </a:solidFill>
            <a:prstDash val="solid"/>
            <a:round/>
            <a:headEnd len="med" w="med" type="none"/>
            <a:tailEnd len="med" w="med" type="triangle"/>
          </a:ln>
        </p:spPr>
      </p:cxnSp>
      <p:sp>
        <p:nvSpPr>
          <p:cNvPr id="955" name="Google Shape;955;p60"/>
          <p:cNvSpPr txBox="1"/>
          <p:nvPr/>
        </p:nvSpPr>
        <p:spPr>
          <a:xfrm>
            <a:off x="7367350" y="3253338"/>
            <a:ext cx="162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delete entries</a:t>
            </a:r>
            <a:endParaRPr sz="800">
              <a:solidFill>
                <a:schemeClr val="dk1"/>
              </a:solidFill>
            </a:endParaRPr>
          </a:p>
        </p:txBody>
      </p:sp>
      <p:cxnSp>
        <p:nvCxnSpPr>
          <p:cNvPr id="956" name="Google Shape;956;p60"/>
          <p:cNvCxnSpPr>
            <a:stCxn id="952" idx="3"/>
            <a:endCxn id="957" idx="1"/>
          </p:cNvCxnSpPr>
          <p:nvPr/>
        </p:nvCxnSpPr>
        <p:spPr>
          <a:xfrm>
            <a:off x="7091125" y="2179250"/>
            <a:ext cx="273900" cy="0"/>
          </a:xfrm>
          <a:prstGeom prst="straightConnector1">
            <a:avLst/>
          </a:prstGeom>
          <a:noFill/>
          <a:ln cap="flat" cmpd="sng" w="9525">
            <a:solidFill>
              <a:schemeClr val="dk2"/>
            </a:solidFill>
            <a:prstDash val="solid"/>
            <a:round/>
            <a:headEnd len="med" w="med" type="none"/>
            <a:tailEnd len="med" w="med" type="triangle"/>
          </a:ln>
        </p:spPr>
      </p:cxnSp>
      <p:sp>
        <p:nvSpPr>
          <p:cNvPr id="957" name="Google Shape;957;p60"/>
          <p:cNvSpPr txBox="1"/>
          <p:nvPr/>
        </p:nvSpPr>
        <p:spPr>
          <a:xfrm>
            <a:off x="7365100" y="1963700"/>
            <a:ext cx="162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buttons to display the different lists</a:t>
            </a:r>
            <a:endParaRPr sz="8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61"/>
          <p:cNvPicPr preferRelativeResize="0"/>
          <p:nvPr/>
        </p:nvPicPr>
        <p:blipFill>
          <a:blip r:embed="rId3">
            <a:alphaModFix/>
          </a:blip>
          <a:stretch>
            <a:fillRect/>
          </a:stretch>
        </p:blipFill>
        <p:spPr>
          <a:xfrm>
            <a:off x="2574800" y="819875"/>
            <a:ext cx="3927149" cy="4235500"/>
          </a:xfrm>
          <a:prstGeom prst="rect">
            <a:avLst/>
          </a:prstGeom>
          <a:noFill/>
          <a:ln>
            <a:noFill/>
          </a:ln>
        </p:spPr>
      </p:pic>
      <p:sp>
        <p:nvSpPr>
          <p:cNvPr id="963" name="Google Shape;963;p61"/>
          <p:cNvSpPr txBox="1"/>
          <p:nvPr>
            <p:ph type="title"/>
          </p:nvPr>
        </p:nvSpPr>
        <p:spPr>
          <a:xfrm>
            <a:off x="311700" y="247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Vehicle Management</a:t>
            </a:r>
            <a:endParaRPr/>
          </a:p>
        </p:txBody>
      </p:sp>
      <p:cxnSp>
        <p:nvCxnSpPr>
          <p:cNvPr id="964" name="Google Shape;964;p61"/>
          <p:cNvCxnSpPr>
            <a:stCxn id="965" idx="3"/>
            <a:endCxn id="966" idx="1"/>
          </p:cNvCxnSpPr>
          <p:nvPr/>
        </p:nvCxnSpPr>
        <p:spPr>
          <a:xfrm flipH="1" rot="10800000">
            <a:off x="6501950" y="1904100"/>
            <a:ext cx="533400" cy="12000"/>
          </a:xfrm>
          <a:prstGeom prst="straightConnector1">
            <a:avLst/>
          </a:prstGeom>
          <a:noFill/>
          <a:ln cap="flat" cmpd="sng" w="9525">
            <a:solidFill>
              <a:schemeClr val="dk2"/>
            </a:solidFill>
            <a:prstDash val="solid"/>
            <a:round/>
            <a:headEnd len="med" w="med" type="none"/>
            <a:tailEnd len="med" w="med" type="triangle"/>
          </a:ln>
        </p:spPr>
      </p:cxnSp>
      <p:sp>
        <p:nvSpPr>
          <p:cNvPr id="966" name="Google Shape;966;p61"/>
          <p:cNvSpPr txBox="1"/>
          <p:nvPr/>
        </p:nvSpPr>
        <p:spPr>
          <a:xfrm>
            <a:off x="7035250" y="1688413"/>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search through the list based on the keywords entered</a:t>
            </a:r>
            <a:endParaRPr sz="800">
              <a:solidFill>
                <a:schemeClr val="dk1"/>
              </a:solidFill>
            </a:endParaRPr>
          </a:p>
        </p:txBody>
      </p:sp>
      <p:cxnSp>
        <p:nvCxnSpPr>
          <p:cNvPr id="967" name="Google Shape;967;p61"/>
          <p:cNvCxnSpPr>
            <a:stCxn id="968" idx="3"/>
            <a:endCxn id="969" idx="1"/>
          </p:cNvCxnSpPr>
          <p:nvPr/>
        </p:nvCxnSpPr>
        <p:spPr>
          <a:xfrm>
            <a:off x="6357950" y="2972700"/>
            <a:ext cx="677400" cy="159300"/>
          </a:xfrm>
          <a:prstGeom prst="straightConnector1">
            <a:avLst/>
          </a:prstGeom>
          <a:noFill/>
          <a:ln cap="flat" cmpd="sng" w="9525">
            <a:solidFill>
              <a:schemeClr val="dk2"/>
            </a:solidFill>
            <a:prstDash val="solid"/>
            <a:round/>
            <a:headEnd len="med" w="med" type="none"/>
            <a:tailEnd len="med" w="med" type="triangle"/>
          </a:ln>
        </p:spPr>
      </p:cxnSp>
      <p:sp>
        <p:nvSpPr>
          <p:cNvPr id="965" name="Google Shape;965;p61"/>
          <p:cNvSpPr/>
          <p:nvPr/>
        </p:nvSpPr>
        <p:spPr>
          <a:xfrm>
            <a:off x="5461550" y="1823700"/>
            <a:ext cx="1040400" cy="18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5823050" y="2161725"/>
            <a:ext cx="678900" cy="12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1" name="Google Shape;971;p61"/>
          <p:cNvCxnSpPr>
            <a:stCxn id="970" idx="3"/>
            <a:endCxn id="972" idx="1"/>
          </p:cNvCxnSpPr>
          <p:nvPr/>
        </p:nvCxnSpPr>
        <p:spPr>
          <a:xfrm>
            <a:off x="6501950" y="2224425"/>
            <a:ext cx="533400" cy="219900"/>
          </a:xfrm>
          <a:prstGeom prst="straightConnector1">
            <a:avLst/>
          </a:prstGeom>
          <a:noFill/>
          <a:ln cap="flat" cmpd="sng" w="9525">
            <a:solidFill>
              <a:schemeClr val="dk2"/>
            </a:solidFill>
            <a:prstDash val="solid"/>
            <a:round/>
            <a:headEnd len="med" w="med" type="none"/>
            <a:tailEnd len="med" w="med" type="triangle"/>
          </a:ln>
        </p:spPr>
      </p:cxnSp>
      <p:sp>
        <p:nvSpPr>
          <p:cNvPr id="972" name="Google Shape;972;p61"/>
          <p:cNvSpPr txBox="1"/>
          <p:nvPr/>
        </p:nvSpPr>
        <p:spPr>
          <a:xfrm>
            <a:off x="7035250" y="2228850"/>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 are able to edit or delete rows in the list</a:t>
            </a:r>
            <a:endParaRPr sz="800">
              <a:solidFill>
                <a:schemeClr val="dk1"/>
              </a:solidFill>
            </a:endParaRPr>
          </a:p>
        </p:txBody>
      </p:sp>
      <p:sp>
        <p:nvSpPr>
          <p:cNvPr id="968" name="Google Shape;968;p61"/>
          <p:cNvSpPr/>
          <p:nvPr/>
        </p:nvSpPr>
        <p:spPr>
          <a:xfrm>
            <a:off x="6237650" y="2571750"/>
            <a:ext cx="120300" cy="80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1"/>
          <p:cNvSpPr txBox="1"/>
          <p:nvPr/>
        </p:nvSpPr>
        <p:spPr>
          <a:xfrm>
            <a:off x="7035250" y="2793550"/>
            <a:ext cx="1908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select which rows they want to delete by clicking on the checkboxes followed by the </a:t>
            </a:r>
            <a:endParaRPr sz="800">
              <a:solidFill>
                <a:schemeClr val="dk1"/>
              </a:solidFill>
            </a:endParaRPr>
          </a:p>
          <a:p>
            <a:pPr indent="0" lvl="0" marL="0" rtl="0" algn="ctr">
              <a:spcBef>
                <a:spcPts val="0"/>
              </a:spcBef>
              <a:spcAft>
                <a:spcPts val="0"/>
              </a:spcAft>
              <a:buNone/>
            </a:pPr>
            <a:r>
              <a:rPr lang="en-GB" sz="800">
                <a:solidFill>
                  <a:schemeClr val="dk1"/>
                </a:solidFill>
              </a:rPr>
              <a:t>“Delete All Selected” button</a:t>
            </a:r>
            <a:endParaRPr sz="800">
              <a:solidFill>
                <a:schemeClr val="dk1"/>
              </a:solidFill>
            </a:endParaRPr>
          </a:p>
        </p:txBody>
      </p:sp>
      <p:cxnSp>
        <p:nvCxnSpPr>
          <p:cNvPr id="973" name="Google Shape;973;p61"/>
          <p:cNvCxnSpPr>
            <a:stCxn id="974" idx="3"/>
            <a:endCxn id="975" idx="1"/>
          </p:cNvCxnSpPr>
          <p:nvPr/>
        </p:nvCxnSpPr>
        <p:spPr>
          <a:xfrm flipH="1" rot="10800000">
            <a:off x="6501900" y="4702025"/>
            <a:ext cx="533400" cy="168600"/>
          </a:xfrm>
          <a:prstGeom prst="straightConnector1">
            <a:avLst/>
          </a:prstGeom>
          <a:noFill/>
          <a:ln cap="flat" cmpd="sng" w="9525">
            <a:solidFill>
              <a:schemeClr val="dk2"/>
            </a:solidFill>
            <a:prstDash val="solid"/>
            <a:round/>
            <a:headEnd len="med" w="med" type="none"/>
            <a:tailEnd len="med" w="med" type="triangle"/>
          </a:ln>
        </p:spPr>
      </p:cxnSp>
      <p:sp>
        <p:nvSpPr>
          <p:cNvPr id="975" name="Google Shape;975;p61"/>
          <p:cNvSpPr txBox="1"/>
          <p:nvPr/>
        </p:nvSpPr>
        <p:spPr>
          <a:xfrm>
            <a:off x="7035250" y="4425113"/>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navigate through pages by either clicking on “Previous”, “Next” or the number(s)</a:t>
            </a:r>
            <a:endParaRPr sz="800">
              <a:solidFill>
                <a:schemeClr val="dk1"/>
              </a:solidFill>
            </a:endParaRPr>
          </a:p>
        </p:txBody>
      </p:sp>
      <p:sp>
        <p:nvSpPr>
          <p:cNvPr id="976" name="Google Shape;976;p61"/>
          <p:cNvSpPr/>
          <p:nvPr/>
        </p:nvSpPr>
        <p:spPr>
          <a:xfrm>
            <a:off x="2574800" y="2154000"/>
            <a:ext cx="203400" cy="12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7" name="Google Shape;977;p61"/>
          <p:cNvCxnSpPr/>
          <p:nvPr/>
        </p:nvCxnSpPr>
        <p:spPr>
          <a:xfrm flipH="1">
            <a:off x="2312400" y="2253000"/>
            <a:ext cx="334200" cy="184800"/>
          </a:xfrm>
          <a:prstGeom prst="straightConnector1">
            <a:avLst/>
          </a:prstGeom>
          <a:noFill/>
          <a:ln cap="flat" cmpd="sng" w="9525">
            <a:solidFill>
              <a:schemeClr val="dk2"/>
            </a:solidFill>
            <a:prstDash val="solid"/>
            <a:round/>
            <a:headEnd len="med" w="med" type="none"/>
            <a:tailEnd len="med" w="med" type="triangle"/>
          </a:ln>
        </p:spPr>
      </p:cxnSp>
      <p:sp>
        <p:nvSpPr>
          <p:cNvPr id="978" name="Google Shape;978;p61"/>
          <p:cNvSpPr txBox="1"/>
          <p:nvPr/>
        </p:nvSpPr>
        <p:spPr>
          <a:xfrm>
            <a:off x="356588" y="2385813"/>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filter through the list by Descending or Ascending order using the arrows</a:t>
            </a:r>
            <a:endParaRPr sz="800">
              <a:solidFill>
                <a:schemeClr val="dk1"/>
              </a:solidFill>
            </a:endParaRPr>
          </a:p>
        </p:txBody>
      </p:sp>
      <p:sp>
        <p:nvSpPr>
          <p:cNvPr id="979" name="Google Shape;979;p61"/>
          <p:cNvSpPr/>
          <p:nvPr/>
        </p:nvSpPr>
        <p:spPr>
          <a:xfrm>
            <a:off x="2574800" y="1814100"/>
            <a:ext cx="708000" cy="1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0" name="Google Shape;980;p61"/>
          <p:cNvCxnSpPr>
            <a:stCxn id="979" idx="1"/>
            <a:endCxn id="981" idx="3"/>
          </p:cNvCxnSpPr>
          <p:nvPr/>
        </p:nvCxnSpPr>
        <p:spPr>
          <a:xfrm flipH="1">
            <a:off x="2265500" y="1911300"/>
            <a:ext cx="309300" cy="4800"/>
          </a:xfrm>
          <a:prstGeom prst="straightConnector1">
            <a:avLst/>
          </a:prstGeom>
          <a:noFill/>
          <a:ln cap="flat" cmpd="sng" w="9525">
            <a:solidFill>
              <a:schemeClr val="dk2"/>
            </a:solidFill>
            <a:prstDash val="solid"/>
            <a:round/>
            <a:headEnd len="med" w="med" type="none"/>
            <a:tailEnd len="med" w="med" type="triangle"/>
          </a:ln>
        </p:spPr>
      </p:cxnSp>
      <p:sp>
        <p:nvSpPr>
          <p:cNvPr id="981" name="Google Shape;981;p61"/>
          <p:cNvSpPr txBox="1"/>
          <p:nvPr/>
        </p:nvSpPr>
        <p:spPr>
          <a:xfrm>
            <a:off x="356588" y="1639038"/>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change the number of entries they want to be shown on a page</a:t>
            </a:r>
            <a:endParaRPr sz="800">
              <a:solidFill>
                <a:schemeClr val="dk1"/>
              </a:solidFill>
            </a:endParaRPr>
          </a:p>
        </p:txBody>
      </p:sp>
      <p:sp>
        <p:nvSpPr>
          <p:cNvPr id="974" name="Google Shape;974;p61"/>
          <p:cNvSpPr/>
          <p:nvPr/>
        </p:nvSpPr>
        <p:spPr>
          <a:xfrm>
            <a:off x="5489400" y="4762025"/>
            <a:ext cx="1012500" cy="21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2" name="Google Shape;982;p61"/>
          <p:cNvCxnSpPr>
            <a:stCxn id="983" idx="3"/>
            <a:endCxn id="984" idx="1"/>
          </p:cNvCxnSpPr>
          <p:nvPr/>
        </p:nvCxnSpPr>
        <p:spPr>
          <a:xfrm flipH="1" rot="10800000">
            <a:off x="6493150" y="1367900"/>
            <a:ext cx="542100" cy="17400"/>
          </a:xfrm>
          <a:prstGeom prst="straightConnector1">
            <a:avLst/>
          </a:prstGeom>
          <a:noFill/>
          <a:ln cap="flat" cmpd="sng" w="9525">
            <a:solidFill>
              <a:schemeClr val="dk2"/>
            </a:solidFill>
            <a:prstDash val="solid"/>
            <a:round/>
            <a:headEnd len="med" w="med" type="none"/>
            <a:tailEnd len="med" w="med" type="triangle"/>
          </a:ln>
        </p:spPr>
      </p:cxnSp>
      <p:sp>
        <p:nvSpPr>
          <p:cNvPr id="984" name="Google Shape;984;p61"/>
          <p:cNvSpPr txBox="1"/>
          <p:nvPr/>
        </p:nvSpPr>
        <p:spPr>
          <a:xfrm>
            <a:off x="7035250" y="1152425"/>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import users from csv files to create a new users</a:t>
            </a:r>
            <a:endParaRPr sz="800">
              <a:solidFill>
                <a:schemeClr val="dk1"/>
              </a:solidFill>
            </a:endParaRPr>
          </a:p>
        </p:txBody>
      </p:sp>
      <p:sp>
        <p:nvSpPr>
          <p:cNvPr id="983" name="Google Shape;983;p61"/>
          <p:cNvSpPr/>
          <p:nvPr/>
        </p:nvSpPr>
        <p:spPr>
          <a:xfrm>
            <a:off x="5011750" y="1292900"/>
            <a:ext cx="1481400" cy="18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61"/>
          <p:cNvPicPr preferRelativeResize="0"/>
          <p:nvPr/>
        </p:nvPicPr>
        <p:blipFill>
          <a:blip r:embed="rId4">
            <a:alphaModFix/>
          </a:blip>
          <a:stretch>
            <a:fillRect/>
          </a:stretch>
        </p:blipFill>
        <p:spPr>
          <a:xfrm>
            <a:off x="7483432" y="3706375"/>
            <a:ext cx="1012537" cy="30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290675" y="842275"/>
            <a:ext cx="3634597" cy="4014450"/>
          </a:xfrm>
          <a:prstGeom prst="rect">
            <a:avLst/>
          </a:prstGeom>
          <a:noFill/>
          <a:ln>
            <a:noFill/>
          </a:ln>
        </p:spPr>
      </p:pic>
      <p:sp>
        <p:nvSpPr>
          <p:cNvPr id="83" name="Google Shape;83;p17"/>
          <p:cNvSpPr txBox="1"/>
          <p:nvPr>
            <p:ph type="title"/>
          </p:nvPr>
        </p:nvSpPr>
        <p:spPr>
          <a:xfrm>
            <a:off x="311700" y="210400"/>
            <a:ext cx="226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ACRS Home</a:t>
            </a:r>
            <a:endParaRPr/>
          </a:p>
        </p:txBody>
      </p:sp>
      <p:sp>
        <p:nvSpPr>
          <p:cNvPr id="84" name="Google Shape;84;p17"/>
          <p:cNvSpPr txBox="1"/>
          <p:nvPr/>
        </p:nvSpPr>
        <p:spPr>
          <a:xfrm>
            <a:off x="2821925" y="77600"/>
            <a:ext cx="408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rPr>
              <a:t>Upon accessing </a:t>
            </a:r>
            <a:r>
              <a:rPr lang="en-GB" sz="1100" u="sng">
                <a:solidFill>
                  <a:srgbClr val="4A86E8"/>
                </a:solidFill>
                <a:hlinkClick r:id="rId4">
                  <a:extLst>
                    <a:ext uri="{A12FA001-AC4F-418D-AE19-62706E023703}">
                      <ahyp:hlinkClr val="tx"/>
                    </a:ext>
                  </a:extLst>
                </a:hlinkClick>
              </a:rPr>
              <a:t>https://acrsproject.pythonanywhere.com/</a:t>
            </a:r>
            <a:r>
              <a:rPr lang="en-GB" sz="1100">
                <a:solidFill>
                  <a:schemeClr val="dk1"/>
                </a:solidFill>
              </a:rPr>
              <a:t> </a:t>
            </a:r>
            <a:endParaRPr sz="1100">
              <a:solidFill>
                <a:schemeClr val="dk1"/>
              </a:solidFill>
            </a:endParaRPr>
          </a:p>
          <a:p>
            <a:pPr indent="0" lvl="0" marL="0" rtl="0" algn="ctr">
              <a:spcBef>
                <a:spcPts val="0"/>
              </a:spcBef>
              <a:spcAft>
                <a:spcPts val="0"/>
              </a:spcAft>
              <a:buNone/>
            </a:pPr>
            <a:r>
              <a:rPr lang="en-GB" sz="1100">
                <a:solidFill>
                  <a:schemeClr val="dk1"/>
                </a:solidFill>
              </a:rPr>
              <a:t>it will display the home page.</a:t>
            </a:r>
            <a:endParaRPr sz="1100">
              <a:solidFill>
                <a:schemeClr val="dk1"/>
              </a:solidFill>
            </a:endParaRPr>
          </a:p>
        </p:txBody>
      </p:sp>
      <p:cxnSp>
        <p:nvCxnSpPr>
          <p:cNvPr id="85" name="Google Shape;85;p17"/>
          <p:cNvCxnSpPr>
            <a:stCxn id="86" idx="3"/>
            <a:endCxn id="87" idx="1"/>
          </p:cNvCxnSpPr>
          <p:nvPr/>
        </p:nvCxnSpPr>
        <p:spPr>
          <a:xfrm flipH="1" rot="10800000">
            <a:off x="2737900" y="1025125"/>
            <a:ext cx="1537500" cy="10800"/>
          </a:xfrm>
          <a:prstGeom prst="straightConnector1">
            <a:avLst/>
          </a:prstGeom>
          <a:noFill/>
          <a:ln cap="flat" cmpd="sng" w="9525">
            <a:solidFill>
              <a:schemeClr val="dk2"/>
            </a:solidFill>
            <a:prstDash val="solid"/>
            <a:round/>
            <a:headEnd len="med" w="med" type="none"/>
            <a:tailEnd len="med" w="med" type="triangle"/>
          </a:ln>
        </p:spPr>
      </p:cxnSp>
      <p:sp>
        <p:nvSpPr>
          <p:cNvPr id="87" name="Google Shape;87;p17"/>
          <p:cNvSpPr txBox="1"/>
          <p:nvPr/>
        </p:nvSpPr>
        <p:spPr>
          <a:xfrm>
            <a:off x="4275338" y="809475"/>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This is a sub menu where users can select which page they would like to navigate to</a:t>
            </a:r>
            <a:endParaRPr sz="800">
              <a:solidFill>
                <a:schemeClr val="dk1"/>
              </a:solidFill>
            </a:endParaRPr>
          </a:p>
        </p:txBody>
      </p:sp>
      <p:cxnSp>
        <p:nvCxnSpPr>
          <p:cNvPr id="88" name="Google Shape;88;p17"/>
          <p:cNvCxnSpPr>
            <a:endCxn id="89" idx="1"/>
          </p:cNvCxnSpPr>
          <p:nvPr/>
        </p:nvCxnSpPr>
        <p:spPr>
          <a:xfrm>
            <a:off x="3711638" y="1941888"/>
            <a:ext cx="563700" cy="89100"/>
          </a:xfrm>
          <a:prstGeom prst="straightConnector1">
            <a:avLst/>
          </a:prstGeom>
          <a:noFill/>
          <a:ln cap="flat" cmpd="sng" w="9525">
            <a:solidFill>
              <a:schemeClr val="dk2"/>
            </a:solidFill>
            <a:prstDash val="solid"/>
            <a:round/>
            <a:headEnd len="med" w="med" type="none"/>
            <a:tailEnd len="med" w="med" type="triangle"/>
          </a:ln>
        </p:spPr>
      </p:cxnSp>
      <p:sp>
        <p:nvSpPr>
          <p:cNvPr id="90" name="Google Shape;90;p17"/>
          <p:cNvSpPr txBox="1"/>
          <p:nvPr/>
        </p:nvSpPr>
        <p:spPr>
          <a:xfrm>
            <a:off x="4275338" y="1312463"/>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text colour represents the different calendar highlights</a:t>
            </a:r>
            <a:endParaRPr sz="800">
              <a:solidFill>
                <a:schemeClr val="dk1"/>
              </a:solidFill>
            </a:endParaRPr>
          </a:p>
        </p:txBody>
      </p:sp>
      <p:cxnSp>
        <p:nvCxnSpPr>
          <p:cNvPr id="91" name="Google Shape;91;p17"/>
          <p:cNvCxnSpPr>
            <a:stCxn id="92" idx="3"/>
            <a:endCxn id="90" idx="1"/>
          </p:cNvCxnSpPr>
          <p:nvPr/>
        </p:nvCxnSpPr>
        <p:spPr>
          <a:xfrm>
            <a:off x="1225775" y="1449250"/>
            <a:ext cx="3049500" cy="78900"/>
          </a:xfrm>
          <a:prstGeom prst="straightConnector1">
            <a:avLst/>
          </a:prstGeom>
          <a:noFill/>
          <a:ln cap="flat" cmpd="sng" w="9525">
            <a:solidFill>
              <a:schemeClr val="dk2"/>
            </a:solidFill>
            <a:prstDash val="solid"/>
            <a:round/>
            <a:headEnd len="med" w="med" type="none"/>
            <a:tailEnd len="med" w="med" type="triangle"/>
          </a:ln>
        </p:spPr>
      </p:cxnSp>
      <p:sp>
        <p:nvSpPr>
          <p:cNvPr id="89" name="Google Shape;89;p17"/>
          <p:cNvSpPr txBox="1"/>
          <p:nvPr/>
        </p:nvSpPr>
        <p:spPr>
          <a:xfrm>
            <a:off x="4275338" y="1815438"/>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are able to view the calendar to see the dates for Lockdown and Events</a:t>
            </a:r>
            <a:endParaRPr sz="800">
              <a:solidFill>
                <a:schemeClr val="dk1"/>
              </a:solidFill>
            </a:endParaRPr>
          </a:p>
        </p:txBody>
      </p:sp>
      <p:cxnSp>
        <p:nvCxnSpPr>
          <p:cNvPr id="93" name="Google Shape;93;p17"/>
          <p:cNvCxnSpPr>
            <a:stCxn id="94" idx="3"/>
            <a:endCxn id="95" idx="1"/>
          </p:cNvCxnSpPr>
          <p:nvPr/>
        </p:nvCxnSpPr>
        <p:spPr>
          <a:xfrm flipH="1" rot="10800000">
            <a:off x="3026350" y="2614625"/>
            <a:ext cx="1248900" cy="63000"/>
          </a:xfrm>
          <a:prstGeom prst="straightConnector1">
            <a:avLst/>
          </a:prstGeom>
          <a:noFill/>
          <a:ln cap="flat" cmpd="sng" w="9525">
            <a:solidFill>
              <a:schemeClr val="dk2"/>
            </a:solidFill>
            <a:prstDash val="solid"/>
            <a:round/>
            <a:headEnd len="med" w="med" type="none"/>
            <a:tailEnd len="med" w="med" type="triangle"/>
          </a:ln>
        </p:spPr>
      </p:cxnSp>
      <p:sp>
        <p:nvSpPr>
          <p:cNvPr id="95" name="Google Shape;95;p17"/>
          <p:cNvSpPr txBox="1"/>
          <p:nvPr/>
        </p:nvSpPr>
        <p:spPr>
          <a:xfrm>
            <a:off x="4275338" y="2398950"/>
            <a:ext cx="22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are able to click on the highlighted boxes to view the details of the events.</a:t>
            </a:r>
            <a:endParaRPr sz="800">
              <a:solidFill>
                <a:schemeClr val="dk1"/>
              </a:solidFill>
            </a:endParaRPr>
          </a:p>
        </p:txBody>
      </p:sp>
      <p:cxnSp>
        <p:nvCxnSpPr>
          <p:cNvPr id="96" name="Google Shape;96;p17"/>
          <p:cNvCxnSpPr>
            <a:stCxn id="97" idx="3"/>
            <a:endCxn id="98" idx="1"/>
          </p:cNvCxnSpPr>
          <p:nvPr/>
        </p:nvCxnSpPr>
        <p:spPr>
          <a:xfrm flipH="1" rot="10800000">
            <a:off x="3459825" y="3370300"/>
            <a:ext cx="973500" cy="124500"/>
          </a:xfrm>
          <a:prstGeom prst="straightConnector1">
            <a:avLst/>
          </a:prstGeom>
          <a:noFill/>
          <a:ln cap="flat" cmpd="sng" w="9525">
            <a:solidFill>
              <a:schemeClr val="dk2"/>
            </a:solidFill>
            <a:prstDash val="solid"/>
            <a:round/>
            <a:headEnd len="med" w="med" type="none"/>
            <a:tailEnd len="med" w="med" type="triangle"/>
          </a:ln>
        </p:spPr>
      </p:cxnSp>
      <p:sp>
        <p:nvSpPr>
          <p:cNvPr id="98" name="Google Shape;98;p17"/>
          <p:cNvSpPr txBox="1"/>
          <p:nvPr/>
        </p:nvSpPr>
        <p:spPr>
          <a:xfrm>
            <a:off x="4433288" y="3093238"/>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the user clicks on the blue highlighted boxes representing </a:t>
            </a:r>
            <a:r>
              <a:rPr lang="en-GB" sz="800">
                <a:solidFill>
                  <a:srgbClr val="3D85C6"/>
                </a:solidFill>
              </a:rPr>
              <a:t>Events</a:t>
            </a:r>
            <a:r>
              <a:rPr lang="en-GB" sz="800">
                <a:solidFill>
                  <a:schemeClr val="dk1"/>
                </a:solidFill>
              </a:rPr>
              <a:t>, it directs the user to a new tab</a:t>
            </a:r>
            <a:endParaRPr sz="800">
              <a:solidFill>
                <a:schemeClr val="dk1"/>
              </a:solidFill>
            </a:endParaRPr>
          </a:p>
        </p:txBody>
      </p:sp>
      <p:cxnSp>
        <p:nvCxnSpPr>
          <p:cNvPr id="99" name="Google Shape;99;p17"/>
          <p:cNvCxnSpPr>
            <a:stCxn id="98" idx="3"/>
            <a:endCxn id="100" idx="1"/>
          </p:cNvCxnSpPr>
          <p:nvPr/>
        </p:nvCxnSpPr>
        <p:spPr>
          <a:xfrm flipH="1" rot="10800000">
            <a:off x="6342188" y="2849488"/>
            <a:ext cx="347400" cy="520800"/>
          </a:xfrm>
          <a:prstGeom prst="straightConnector1">
            <a:avLst/>
          </a:prstGeom>
          <a:noFill/>
          <a:ln cap="flat" cmpd="sng" w="9525">
            <a:solidFill>
              <a:schemeClr val="dk2"/>
            </a:solidFill>
            <a:prstDash val="solid"/>
            <a:round/>
            <a:headEnd len="med" w="med" type="none"/>
            <a:tailEnd len="med" w="med" type="triangle"/>
          </a:ln>
        </p:spPr>
      </p:cxnSp>
      <p:cxnSp>
        <p:nvCxnSpPr>
          <p:cNvPr id="101" name="Google Shape;101;p17"/>
          <p:cNvCxnSpPr>
            <a:stCxn id="102" idx="3"/>
            <a:endCxn id="103" idx="1"/>
          </p:cNvCxnSpPr>
          <p:nvPr/>
        </p:nvCxnSpPr>
        <p:spPr>
          <a:xfrm>
            <a:off x="2304850" y="4246575"/>
            <a:ext cx="2128500" cy="2400"/>
          </a:xfrm>
          <a:prstGeom prst="straightConnector1">
            <a:avLst/>
          </a:prstGeom>
          <a:noFill/>
          <a:ln cap="flat" cmpd="sng" w="9525">
            <a:solidFill>
              <a:schemeClr val="dk2"/>
            </a:solidFill>
            <a:prstDash val="solid"/>
            <a:round/>
            <a:headEnd len="med" w="med" type="none"/>
            <a:tailEnd len="med" w="med" type="triangle"/>
          </a:ln>
        </p:spPr>
      </p:cxnSp>
      <p:sp>
        <p:nvSpPr>
          <p:cNvPr id="103" name="Google Shape;103;p17"/>
          <p:cNvSpPr txBox="1"/>
          <p:nvPr/>
        </p:nvSpPr>
        <p:spPr>
          <a:xfrm>
            <a:off x="4433288" y="3910525"/>
            <a:ext cx="1908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the user clicks on the blue highlighted boxes representing </a:t>
            </a:r>
            <a:r>
              <a:rPr lang="en-GB" sz="800">
                <a:solidFill>
                  <a:srgbClr val="E06666"/>
                </a:solidFill>
              </a:rPr>
              <a:t>Lockdown</a:t>
            </a:r>
            <a:r>
              <a:rPr lang="en-GB" sz="800">
                <a:solidFill>
                  <a:schemeClr val="dk1"/>
                </a:solidFill>
              </a:rPr>
              <a:t>, it direct the user to a new tab</a:t>
            </a:r>
            <a:endParaRPr sz="800">
              <a:solidFill>
                <a:schemeClr val="dk1"/>
              </a:solidFill>
            </a:endParaRPr>
          </a:p>
        </p:txBody>
      </p:sp>
      <p:cxnSp>
        <p:nvCxnSpPr>
          <p:cNvPr id="104" name="Google Shape;104;p17"/>
          <p:cNvCxnSpPr>
            <a:stCxn id="103" idx="3"/>
            <a:endCxn id="105" idx="1"/>
          </p:cNvCxnSpPr>
          <p:nvPr/>
        </p:nvCxnSpPr>
        <p:spPr>
          <a:xfrm flipH="1" rot="10800000">
            <a:off x="6342188" y="4187575"/>
            <a:ext cx="352800" cy="61500"/>
          </a:xfrm>
          <a:prstGeom prst="straightConnector1">
            <a:avLst/>
          </a:prstGeom>
          <a:noFill/>
          <a:ln cap="flat" cmpd="sng" w="9525">
            <a:solidFill>
              <a:schemeClr val="dk2"/>
            </a:solidFill>
            <a:prstDash val="solid"/>
            <a:round/>
            <a:headEnd len="med" w="med" type="none"/>
            <a:tailEnd len="med" w="med" type="triangle"/>
          </a:ln>
        </p:spPr>
      </p:cxnSp>
      <p:sp>
        <p:nvSpPr>
          <p:cNvPr id="86" name="Google Shape;86;p17"/>
          <p:cNvSpPr/>
          <p:nvPr/>
        </p:nvSpPr>
        <p:spPr>
          <a:xfrm>
            <a:off x="298000" y="842275"/>
            <a:ext cx="2439900" cy="38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628175" y="1288750"/>
            <a:ext cx="597600" cy="32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436550" y="1668925"/>
            <a:ext cx="3270600" cy="305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824950" y="2462075"/>
            <a:ext cx="2201400" cy="43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1886025" y="3373900"/>
            <a:ext cx="1573800" cy="24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731050" y="4125675"/>
            <a:ext cx="1573800" cy="24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7"/>
          <p:cNvPicPr preferRelativeResize="0"/>
          <p:nvPr/>
        </p:nvPicPr>
        <p:blipFill>
          <a:blip r:embed="rId5">
            <a:alphaModFix/>
          </a:blip>
          <a:stretch>
            <a:fillRect/>
          </a:stretch>
        </p:blipFill>
        <p:spPr>
          <a:xfrm>
            <a:off x="6689475" y="2378895"/>
            <a:ext cx="2271759" cy="941225"/>
          </a:xfrm>
          <a:prstGeom prst="rect">
            <a:avLst/>
          </a:prstGeom>
          <a:noFill/>
          <a:ln>
            <a:noFill/>
          </a:ln>
        </p:spPr>
      </p:pic>
      <p:pic>
        <p:nvPicPr>
          <p:cNvPr id="105" name="Google Shape;105;p17"/>
          <p:cNvPicPr preferRelativeResize="0"/>
          <p:nvPr/>
        </p:nvPicPr>
        <p:blipFill>
          <a:blip r:embed="rId6">
            <a:alphaModFix/>
          </a:blip>
          <a:stretch>
            <a:fillRect/>
          </a:stretch>
        </p:blipFill>
        <p:spPr>
          <a:xfrm>
            <a:off x="6694950" y="3701462"/>
            <a:ext cx="2260800" cy="97223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p62"/>
          <p:cNvPicPr preferRelativeResize="0"/>
          <p:nvPr/>
        </p:nvPicPr>
        <p:blipFill>
          <a:blip r:embed="rId3">
            <a:alphaModFix/>
          </a:blip>
          <a:stretch>
            <a:fillRect/>
          </a:stretch>
        </p:blipFill>
        <p:spPr>
          <a:xfrm>
            <a:off x="229977" y="1052075"/>
            <a:ext cx="3291051" cy="3943849"/>
          </a:xfrm>
          <a:prstGeom prst="rect">
            <a:avLst/>
          </a:prstGeom>
          <a:noFill/>
          <a:ln>
            <a:noFill/>
          </a:ln>
        </p:spPr>
      </p:pic>
      <p:sp>
        <p:nvSpPr>
          <p:cNvPr id="991" name="Google Shape;991;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Add New Vehicle</a:t>
            </a:r>
            <a:endParaRPr/>
          </a:p>
        </p:txBody>
      </p:sp>
      <p:cxnSp>
        <p:nvCxnSpPr>
          <p:cNvPr id="992" name="Google Shape;992;p62"/>
          <p:cNvCxnSpPr>
            <a:stCxn id="993" idx="3"/>
            <a:endCxn id="994" idx="1"/>
          </p:cNvCxnSpPr>
          <p:nvPr/>
        </p:nvCxnSpPr>
        <p:spPr>
          <a:xfrm>
            <a:off x="2995775" y="3621200"/>
            <a:ext cx="2178000" cy="0"/>
          </a:xfrm>
          <a:prstGeom prst="straightConnector1">
            <a:avLst/>
          </a:prstGeom>
          <a:noFill/>
          <a:ln cap="flat" cmpd="sng" w="9525">
            <a:solidFill>
              <a:schemeClr val="dk2"/>
            </a:solidFill>
            <a:prstDash val="solid"/>
            <a:round/>
            <a:headEnd len="med" w="med" type="none"/>
            <a:tailEnd len="med" w="med" type="triangle"/>
          </a:ln>
        </p:spPr>
      </p:cxnSp>
      <p:sp>
        <p:nvSpPr>
          <p:cNvPr id="994" name="Google Shape;994;p62"/>
          <p:cNvSpPr txBox="1"/>
          <p:nvPr/>
        </p:nvSpPr>
        <p:spPr>
          <a:xfrm>
            <a:off x="5173674" y="3344150"/>
            <a:ext cx="269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manually create a new vehicle to be added into the list. </a:t>
            </a:r>
            <a:r>
              <a:rPr lang="en-GB" sz="800">
                <a:solidFill>
                  <a:schemeClr val="dk1"/>
                </a:solidFill>
              </a:rPr>
              <a:t>This would allow the car to be authorised to enter RP during a lockdown.</a:t>
            </a:r>
            <a:endParaRPr sz="800">
              <a:solidFill>
                <a:schemeClr val="dk1"/>
              </a:solidFill>
            </a:endParaRPr>
          </a:p>
        </p:txBody>
      </p:sp>
      <p:sp>
        <p:nvSpPr>
          <p:cNvPr id="993" name="Google Shape;993;p62"/>
          <p:cNvSpPr/>
          <p:nvPr/>
        </p:nvSpPr>
        <p:spPr>
          <a:xfrm>
            <a:off x="767675" y="2373500"/>
            <a:ext cx="2228100" cy="249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5" name="Google Shape;995;p62"/>
          <p:cNvCxnSpPr>
            <a:stCxn id="994" idx="0"/>
          </p:cNvCxnSpPr>
          <p:nvPr/>
        </p:nvCxnSpPr>
        <p:spPr>
          <a:xfrm rot="10800000">
            <a:off x="6518424" y="1804550"/>
            <a:ext cx="600" cy="1539600"/>
          </a:xfrm>
          <a:prstGeom prst="straightConnector1">
            <a:avLst/>
          </a:prstGeom>
          <a:noFill/>
          <a:ln cap="flat" cmpd="sng" w="9525">
            <a:solidFill>
              <a:schemeClr val="dk2"/>
            </a:solidFill>
            <a:prstDash val="solid"/>
            <a:round/>
            <a:headEnd len="med" w="med" type="none"/>
            <a:tailEnd len="med" w="med" type="triangle"/>
          </a:ln>
        </p:spPr>
      </p:cxnSp>
      <p:pic>
        <p:nvPicPr>
          <p:cNvPr id="996" name="Google Shape;996;p62"/>
          <p:cNvPicPr preferRelativeResize="0"/>
          <p:nvPr/>
        </p:nvPicPr>
        <p:blipFill>
          <a:blip r:embed="rId4">
            <a:alphaModFix/>
          </a:blip>
          <a:stretch>
            <a:fillRect/>
          </a:stretch>
        </p:blipFill>
        <p:spPr>
          <a:xfrm>
            <a:off x="3761525" y="1416975"/>
            <a:ext cx="5178200" cy="269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pic>
        <p:nvPicPr>
          <p:cNvPr id="1001" name="Google Shape;1001;p63"/>
          <p:cNvPicPr preferRelativeResize="0"/>
          <p:nvPr/>
        </p:nvPicPr>
        <p:blipFill>
          <a:blip r:embed="rId3">
            <a:alphaModFix/>
          </a:blip>
          <a:stretch>
            <a:fillRect/>
          </a:stretch>
        </p:blipFill>
        <p:spPr>
          <a:xfrm>
            <a:off x="434250" y="1096109"/>
            <a:ext cx="2882400" cy="3772312"/>
          </a:xfrm>
          <a:prstGeom prst="rect">
            <a:avLst/>
          </a:prstGeom>
          <a:noFill/>
          <a:ln>
            <a:noFill/>
          </a:ln>
        </p:spPr>
      </p:pic>
      <p:sp>
        <p:nvSpPr>
          <p:cNvPr id="1002" name="Google Shape;1002;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Edit Vehicle</a:t>
            </a:r>
            <a:endParaRPr/>
          </a:p>
        </p:txBody>
      </p:sp>
      <p:sp>
        <p:nvSpPr>
          <p:cNvPr id="1003" name="Google Shape;1003;p63"/>
          <p:cNvSpPr/>
          <p:nvPr/>
        </p:nvSpPr>
        <p:spPr>
          <a:xfrm>
            <a:off x="434250" y="1550325"/>
            <a:ext cx="2882400" cy="282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4" name="Google Shape;1004;p63"/>
          <p:cNvCxnSpPr>
            <a:stCxn id="1005" idx="0"/>
          </p:cNvCxnSpPr>
          <p:nvPr/>
        </p:nvCxnSpPr>
        <p:spPr>
          <a:xfrm rot="10800000">
            <a:off x="6999313" y="1838913"/>
            <a:ext cx="44400" cy="1752600"/>
          </a:xfrm>
          <a:prstGeom prst="straightConnector1">
            <a:avLst/>
          </a:prstGeom>
          <a:noFill/>
          <a:ln cap="flat" cmpd="sng" w="9525">
            <a:solidFill>
              <a:schemeClr val="dk2"/>
            </a:solidFill>
            <a:prstDash val="solid"/>
            <a:round/>
            <a:headEnd len="med" w="med" type="none"/>
            <a:tailEnd len="med" w="med" type="triangle"/>
          </a:ln>
        </p:spPr>
      </p:cxnSp>
      <p:sp>
        <p:nvSpPr>
          <p:cNvPr id="1006" name="Google Shape;1006;p63"/>
          <p:cNvSpPr txBox="1"/>
          <p:nvPr/>
        </p:nvSpPr>
        <p:spPr>
          <a:xfrm>
            <a:off x="3722388" y="2747775"/>
            <a:ext cx="190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make changes to the vehicles’ details</a:t>
            </a:r>
            <a:endParaRPr sz="800">
              <a:solidFill>
                <a:schemeClr val="dk1"/>
              </a:solidFill>
            </a:endParaRPr>
          </a:p>
        </p:txBody>
      </p:sp>
      <p:cxnSp>
        <p:nvCxnSpPr>
          <p:cNvPr id="1007" name="Google Shape;1007;p63"/>
          <p:cNvCxnSpPr>
            <a:stCxn id="1003" idx="3"/>
            <a:endCxn id="1006" idx="1"/>
          </p:cNvCxnSpPr>
          <p:nvPr/>
        </p:nvCxnSpPr>
        <p:spPr>
          <a:xfrm>
            <a:off x="3316650" y="2963325"/>
            <a:ext cx="405600" cy="0"/>
          </a:xfrm>
          <a:prstGeom prst="straightConnector1">
            <a:avLst/>
          </a:prstGeom>
          <a:noFill/>
          <a:ln cap="flat" cmpd="sng" w="9525">
            <a:solidFill>
              <a:schemeClr val="dk2"/>
            </a:solidFill>
            <a:prstDash val="solid"/>
            <a:round/>
            <a:headEnd len="med" w="med" type="none"/>
            <a:tailEnd len="med" w="med" type="triangle"/>
          </a:ln>
        </p:spPr>
      </p:cxnSp>
      <p:sp>
        <p:nvSpPr>
          <p:cNvPr id="1005" name="Google Shape;1005;p63"/>
          <p:cNvSpPr txBox="1"/>
          <p:nvPr/>
        </p:nvSpPr>
        <p:spPr>
          <a:xfrm>
            <a:off x="6089263" y="3591513"/>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All changes will be saved once the “Update” button is clicked and a popup will be shown</a:t>
            </a:r>
            <a:endParaRPr sz="800">
              <a:solidFill>
                <a:schemeClr val="dk1"/>
              </a:solidFill>
            </a:endParaRPr>
          </a:p>
        </p:txBody>
      </p:sp>
      <p:grpSp>
        <p:nvGrpSpPr>
          <p:cNvPr id="1008" name="Google Shape;1008;p63"/>
          <p:cNvGrpSpPr/>
          <p:nvPr/>
        </p:nvGrpSpPr>
        <p:grpSpPr>
          <a:xfrm>
            <a:off x="4925275" y="1373100"/>
            <a:ext cx="4017226" cy="282125"/>
            <a:chOff x="3516225" y="1177988"/>
            <a:chExt cx="4017226" cy="282125"/>
          </a:xfrm>
        </p:grpSpPr>
        <p:pic>
          <p:nvPicPr>
            <p:cNvPr id="1009" name="Google Shape;1009;p63"/>
            <p:cNvPicPr preferRelativeResize="0"/>
            <p:nvPr/>
          </p:nvPicPr>
          <p:blipFill rotWithShape="1">
            <a:blip r:embed="rId4">
              <a:alphaModFix/>
            </a:blip>
            <a:srcRect b="0" l="0" r="45003" t="0"/>
            <a:stretch/>
          </p:blipFill>
          <p:spPr>
            <a:xfrm>
              <a:off x="3516225" y="1177988"/>
              <a:ext cx="3042174" cy="282125"/>
            </a:xfrm>
            <a:prstGeom prst="rect">
              <a:avLst/>
            </a:prstGeom>
            <a:noFill/>
            <a:ln>
              <a:noFill/>
            </a:ln>
          </p:spPr>
        </p:pic>
        <p:pic>
          <p:nvPicPr>
            <p:cNvPr id="1010" name="Google Shape;1010;p63"/>
            <p:cNvPicPr preferRelativeResize="0"/>
            <p:nvPr/>
          </p:nvPicPr>
          <p:blipFill rotWithShape="1">
            <a:blip r:embed="rId4">
              <a:alphaModFix/>
            </a:blip>
            <a:srcRect b="0" l="77610" r="0" t="0"/>
            <a:stretch/>
          </p:blipFill>
          <p:spPr>
            <a:xfrm>
              <a:off x="6294950" y="1177988"/>
              <a:ext cx="1238501" cy="282125"/>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grpSp>
        <p:nvGrpSpPr>
          <p:cNvPr id="1015" name="Google Shape;1015;p64"/>
          <p:cNvGrpSpPr/>
          <p:nvPr/>
        </p:nvGrpSpPr>
        <p:grpSpPr>
          <a:xfrm>
            <a:off x="2245775" y="1300500"/>
            <a:ext cx="3157275" cy="3531774"/>
            <a:chOff x="416975" y="1300500"/>
            <a:chExt cx="3157275" cy="3531774"/>
          </a:xfrm>
        </p:grpSpPr>
        <p:pic>
          <p:nvPicPr>
            <p:cNvPr id="1016" name="Google Shape;1016;p64"/>
            <p:cNvPicPr preferRelativeResize="0"/>
            <p:nvPr/>
          </p:nvPicPr>
          <p:blipFill>
            <a:blip r:embed="rId3">
              <a:alphaModFix/>
            </a:blip>
            <a:stretch>
              <a:fillRect/>
            </a:stretch>
          </p:blipFill>
          <p:spPr>
            <a:xfrm>
              <a:off x="416975" y="1300500"/>
              <a:ext cx="3157275" cy="3531774"/>
            </a:xfrm>
            <a:prstGeom prst="rect">
              <a:avLst/>
            </a:prstGeom>
            <a:noFill/>
            <a:ln>
              <a:noFill/>
            </a:ln>
          </p:spPr>
        </p:pic>
        <p:sp>
          <p:nvSpPr>
            <p:cNvPr id="1017" name="Google Shape;1017;p64"/>
            <p:cNvSpPr/>
            <p:nvPr/>
          </p:nvSpPr>
          <p:spPr>
            <a:xfrm>
              <a:off x="416975" y="2056550"/>
              <a:ext cx="3157200" cy="21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4"/>
            <p:cNvSpPr/>
            <p:nvPr/>
          </p:nvSpPr>
          <p:spPr>
            <a:xfrm>
              <a:off x="448450" y="3132425"/>
              <a:ext cx="1980000" cy="55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Import Vehicle from CSV</a:t>
            </a:r>
            <a:endParaRPr/>
          </a:p>
        </p:txBody>
      </p:sp>
      <p:cxnSp>
        <p:nvCxnSpPr>
          <p:cNvPr id="1020" name="Google Shape;1020;p64"/>
          <p:cNvCxnSpPr>
            <a:endCxn id="1021" idx="3"/>
          </p:cNvCxnSpPr>
          <p:nvPr/>
        </p:nvCxnSpPr>
        <p:spPr>
          <a:xfrm rot="10800000">
            <a:off x="1823238" y="2340675"/>
            <a:ext cx="405900" cy="9300"/>
          </a:xfrm>
          <a:prstGeom prst="straightConnector1">
            <a:avLst/>
          </a:prstGeom>
          <a:noFill/>
          <a:ln cap="flat" cmpd="sng" w="9525">
            <a:solidFill>
              <a:schemeClr val="dk2"/>
            </a:solidFill>
            <a:prstDash val="solid"/>
            <a:round/>
            <a:headEnd len="med" w="med" type="none"/>
            <a:tailEnd len="med" w="med" type="triangle"/>
          </a:ln>
        </p:spPr>
      </p:cxnSp>
      <p:sp>
        <p:nvSpPr>
          <p:cNvPr id="1021" name="Google Shape;1021;p64"/>
          <p:cNvSpPr txBox="1"/>
          <p:nvPr/>
        </p:nvSpPr>
        <p:spPr>
          <a:xfrm>
            <a:off x="85638" y="2002125"/>
            <a:ext cx="173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Only CSV files are able to be uploaded. Once the file is uploaded, click “Import” insert the vehicle list into the database.</a:t>
            </a:r>
            <a:endParaRPr sz="800">
              <a:solidFill>
                <a:schemeClr val="dk1"/>
              </a:solidFill>
            </a:endParaRPr>
          </a:p>
        </p:txBody>
      </p:sp>
      <p:sp>
        <p:nvSpPr>
          <p:cNvPr id="1022" name="Google Shape;1022;p64"/>
          <p:cNvSpPr txBox="1"/>
          <p:nvPr/>
        </p:nvSpPr>
        <p:spPr>
          <a:xfrm>
            <a:off x="6334275" y="2783875"/>
            <a:ext cx="2457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The CSV file must contain data with the columns in this sequence:</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Vehicle No</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Holder Name</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Holder Type</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Car Make</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Company</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GB" sz="800">
                <a:solidFill>
                  <a:schemeClr val="dk1"/>
                </a:solidFill>
              </a:rPr>
              <a:t>Else, the file will not be able to be read.</a:t>
            </a:r>
            <a:endParaRPr sz="800">
              <a:solidFill>
                <a:schemeClr val="dk1"/>
              </a:solidFill>
            </a:endParaRPr>
          </a:p>
        </p:txBody>
      </p:sp>
      <p:cxnSp>
        <p:nvCxnSpPr>
          <p:cNvPr id="1023" name="Google Shape;1023;p64"/>
          <p:cNvCxnSpPr>
            <a:stCxn id="1018" idx="1"/>
            <a:endCxn id="1024" idx="3"/>
          </p:cNvCxnSpPr>
          <p:nvPr/>
        </p:nvCxnSpPr>
        <p:spPr>
          <a:xfrm flipH="1">
            <a:off x="1908850" y="3409475"/>
            <a:ext cx="368400" cy="6900"/>
          </a:xfrm>
          <a:prstGeom prst="straightConnector1">
            <a:avLst/>
          </a:prstGeom>
          <a:noFill/>
          <a:ln cap="flat" cmpd="sng" w="9525">
            <a:solidFill>
              <a:schemeClr val="dk2"/>
            </a:solidFill>
            <a:prstDash val="solid"/>
            <a:round/>
            <a:headEnd len="med" w="med" type="none"/>
            <a:tailEnd len="med" w="med" type="triangle"/>
          </a:ln>
        </p:spPr>
      </p:cxnSp>
      <p:sp>
        <p:nvSpPr>
          <p:cNvPr id="1024" name="Google Shape;1024;p64"/>
          <p:cNvSpPr txBox="1"/>
          <p:nvPr/>
        </p:nvSpPr>
        <p:spPr>
          <a:xfrm>
            <a:off x="-12" y="3139463"/>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 can choose to either reset the whole vehicle list in the database or add on the data from the CSV file</a:t>
            </a:r>
            <a:endParaRPr sz="800">
              <a:solidFill>
                <a:schemeClr val="dk1"/>
              </a:solidFill>
            </a:endParaRPr>
          </a:p>
        </p:txBody>
      </p:sp>
      <p:pic>
        <p:nvPicPr>
          <p:cNvPr id="1025" name="Google Shape;1025;p64"/>
          <p:cNvPicPr preferRelativeResize="0"/>
          <p:nvPr/>
        </p:nvPicPr>
        <p:blipFill>
          <a:blip r:embed="rId4">
            <a:alphaModFix/>
          </a:blip>
          <a:stretch>
            <a:fillRect/>
          </a:stretch>
        </p:blipFill>
        <p:spPr>
          <a:xfrm>
            <a:off x="5746300" y="1775850"/>
            <a:ext cx="3334149" cy="939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pic>
        <p:nvPicPr>
          <p:cNvPr id="1030" name="Google Shape;1030;p65"/>
          <p:cNvPicPr preferRelativeResize="0"/>
          <p:nvPr/>
        </p:nvPicPr>
        <p:blipFill>
          <a:blip r:embed="rId3">
            <a:alphaModFix/>
          </a:blip>
          <a:stretch>
            <a:fillRect/>
          </a:stretch>
        </p:blipFill>
        <p:spPr>
          <a:xfrm>
            <a:off x="226875" y="1450305"/>
            <a:ext cx="4566076" cy="2874399"/>
          </a:xfrm>
          <a:prstGeom prst="rect">
            <a:avLst/>
          </a:prstGeom>
          <a:noFill/>
          <a:ln>
            <a:noFill/>
          </a:ln>
        </p:spPr>
      </p:pic>
      <p:sp>
        <p:nvSpPr>
          <p:cNvPr id="1031" name="Google Shape;103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Vehicle Page - Appeal Management</a:t>
            </a:r>
            <a:endParaRPr/>
          </a:p>
        </p:txBody>
      </p:sp>
      <p:sp>
        <p:nvSpPr>
          <p:cNvPr id="1032" name="Google Shape;1032;p65"/>
          <p:cNvSpPr/>
          <p:nvPr/>
        </p:nvSpPr>
        <p:spPr>
          <a:xfrm>
            <a:off x="3803350" y="3139100"/>
            <a:ext cx="989700" cy="87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3" name="Google Shape;1033;p65"/>
          <p:cNvCxnSpPr>
            <a:stCxn id="1032" idx="3"/>
            <a:endCxn id="1034" idx="1"/>
          </p:cNvCxnSpPr>
          <p:nvPr/>
        </p:nvCxnSpPr>
        <p:spPr>
          <a:xfrm>
            <a:off x="4793050" y="3577250"/>
            <a:ext cx="384000" cy="0"/>
          </a:xfrm>
          <a:prstGeom prst="straightConnector1">
            <a:avLst/>
          </a:prstGeom>
          <a:noFill/>
          <a:ln cap="flat" cmpd="sng" w="9525">
            <a:solidFill>
              <a:schemeClr val="dk2"/>
            </a:solidFill>
            <a:prstDash val="solid"/>
            <a:round/>
            <a:headEnd len="med" w="med" type="none"/>
            <a:tailEnd len="med" w="med" type="triangle"/>
          </a:ln>
        </p:spPr>
      </p:cxnSp>
      <p:sp>
        <p:nvSpPr>
          <p:cNvPr id="1034" name="Google Shape;1034;p65"/>
          <p:cNvSpPr txBox="1"/>
          <p:nvPr/>
        </p:nvSpPr>
        <p:spPr>
          <a:xfrm>
            <a:off x="5177150" y="3300200"/>
            <a:ext cx="3705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approve appeals for blacklisted vehicles to remove them from the blacklist. Once the appeal is approved or rejected, an email will be sent to the email linked to the appeal.</a:t>
            </a:r>
            <a:endParaRPr sz="800">
              <a:solidFill>
                <a:schemeClr val="dk1"/>
              </a:solidFill>
            </a:endParaRPr>
          </a:p>
        </p:txBody>
      </p:sp>
      <p:pic>
        <p:nvPicPr>
          <p:cNvPr id="1035" name="Google Shape;1035;p65"/>
          <p:cNvPicPr preferRelativeResize="0"/>
          <p:nvPr/>
        </p:nvPicPr>
        <p:blipFill>
          <a:blip r:embed="rId4">
            <a:alphaModFix/>
          </a:blip>
          <a:stretch>
            <a:fillRect/>
          </a:stretch>
        </p:blipFill>
        <p:spPr>
          <a:xfrm>
            <a:off x="5234450" y="1231400"/>
            <a:ext cx="3590849" cy="1489550"/>
          </a:xfrm>
          <a:prstGeom prst="rect">
            <a:avLst/>
          </a:prstGeom>
          <a:noFill/>
          <a:ln>
            <a:noFill/>
          </a:ln>
        </p:spPr>
      </p:pic>
      <p:cxnSp>
        <p:nvCxnSpPr>
          <p:cNvPr id="1036" name="Google Shape;1036;p65"/>
          <p:cNvCxnSpPr>
            <a:stCxn id="1034" idx="0"/>
            <a:endCxn id="1035" idx="2"/>
          </p:cNvCxnSpPr>
          <p:nvPr/>
        </p:nvCxnSpPr>
        <p:spPr>
          <a:xfrm rot="10800000">
            <a:off x="7029950" y="2720900"/>
            <a:ext cx="0" cy="579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66"/>
          <p:cNvPicPr preferRelativeResize="0"/>
          <p:nvPr/>
        </p:nvPicPr>
        <p:blipFill>
          <a:blip r:embed="rId3">
            <a:alphaModFix/>
          </a:blip>
          <a:stretch>
            <a:fillRect/>
          </a:stretch>
        </p:blipFill>
        <p:spPr>
          <a:xfrm>
            <a:off x="2875275" y="750650"/>
            <a:ext cx="3393450" cy="4214475"/>
          </a:xfrm>
          <a:prstGeom prst="rect">
            <a:avLst/>
          </a:prstGeom>
          <a:noFill/>
          <a:ln>
            <a:noFill/>
          </a:ln>
        </p:spPr>
      </p:pic>
      <p:sp>
        <p:nvSpPr>
          <p:cNvPr id="1042" name="Google Shape;1042;p66"/>
          <p:cNvSpPr txBox="1"/>
          <p:nvPr>
            <p:ph type="title"/>
          </p:nvPr>
        </p:nvSpPr>
        <p:spPr>
          <a:xfrm>
            <a:off x="311700" y="177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Posts Page - All Posts</a:t>
            </a:r>
            <a:endParaRPr/>
          </a:p>
        </p:txBody>
      </p:sp>
      <p:cxnSp>
        <p:nvCxnSpPr>
          <p:cNvPr id="1043" name="Google Shape;1043;p66"/>
          <p:cNvCxnSpPr>
            <a:stCxn id="1044" idx="0"/>
            <a:endCxn id="1045" idx="1"/>
          </p:cNvCxnSpPr>
          <p:nvPr/>
        </p:nvCxnSpPr>
        <p:spPr>
          <a:xfrm flipH="1" rot="10800000">
            <a:off x="6047625" y="903175"/>
            <a:ext cx="747900" cy="278400"/>
          </a:xfrm>
          <a:prstGeom prst="straightConnector1">
            <a:avLst/>
          </a:prstGeom>
          <a:noFill/>
          <a:ln cap="flat" cmpd="sng" w="9525">
            <a:solidFill>
              <a:schemeClr val="dk2"/>
            </a:solidFill>
            <a:prstDash val="solid"/>
            <a:round/>
            <a:headEnd len="med" w="med" type="none"/>
            <a:tailEnd len="med" w="med" type="triangle"/>
          </a:ln>
        </p:spPr>
      </p:cxnSp>
      <p:sp>
        <p:nvSpPr>
          <p:cNvPr id="1045" name="Google Shape;1045;p66"/>
          <p:cNvSpPr txBox="1"/>
          <p:nvPr/>
        </p:nvSpPr>
        <p:spPr>
          <a:xfrm>
            <a:off x="6795400" y="68762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redirect </a:t>
            </a:r>
            <a:r>
              <a:rPr lang="en-GB" sz="800">
                <a:solidFill>
                  <a:schemeClr val="dk1"/>
                </a:solidFill>
              </a:rPr>
              <a:t>admins </a:t>
            </a:r>
            <a:r>
              <a:rPr lang="en-GB" sz="800">
                <a:solidFill>
                  <a:schemeClr val="dk1"/>
                </a:solidFill>
              </a:rPr>
              <a:t>to a page where they can create a post</a:t>
            </a:r>
            <a:endParaRPr sz="800">
              <a:solidFill>
                <a:schemeClr val="dk1"/>
              </a:solidFill>
            </a:endParaRPr>
          </a:p>
        </p:txBody>
      </p:sp>
      <p:sp>
        <p:nvSpPr>
          <p:cNvPr id="1044" name="Google Shape;1044;p66"/>
          <p:cNvSpPr/>
          <p:nvPr/>
        </p:nvSpPr>
        <p:spPr>
          <a:xfrm>
            <a:off x="5826525" y="1181575"/>
            <a:ext cx="4422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6"/>
          <p:cNvSpPr/>
          <p:nvPr/>
        </p:nvSpPr>
        <p:spPr>
          <a:xfrm>
            <a:off x="6004350" y="2828463"/>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66"/>
          <p:cNvCxnSpPr>
            <a:stCxn id="1046" idx="3"/>
            <a:endCxn id="1048" idx="1"/>
          </p:cNvCxnSpPr>
          <p:nvPr/>
        </p:nvCxnSpPr>
        <p:spPr>
          <a:xfrm flipH="1" rot="10800000">
            <a:off x="6268650" y="2685813"/>
            <a:ext cx="526800" cy="221700"/>
          </a:xfrm>
          <a:prstGeom prst="straightConnector1">
            <a:avLst/>
          </a:prstGeom>
          <a:noFill/>
          <a:ln cap="flat" cmpd="sng" w="9525">
            <a:solidFill>
              <a:schemeClr val="dk2"/>
            </a:solidFill>
            <a:prstDash val="solid"/>
            <a:round/>
            <a:headEnd len="med" w="med" type="none"/>
            <a:tailEnd len="med" w="med" type="triangle"/>
          </a:ln>
        </p:spPr>
      </p:cxnSp>
      <p:sp>
        <p:nvSpPr>
          <p:cNvPr id="1048" name="Google Shape;1048;p66"/>
          <p:cNvSpPr txBox="1"/>
          <p:nvPr/>
        </p:nvSpPr>
        <p:spPr>
          <a:xfrm>
            <a:off x="6795400" y="247022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a:t>
            </a:r>
            <a:r>
              <a:rPr lang="en-GB" sz="800">
                <a:solidFill>
                  <a:schemeClr val="dk1"/>
                </a:solidFill>
              </a:rPr>
              <a:t>dmins </a:t>
            </a:r>
            <a:r>
              <a:rPr lang="en-GB" sz="800">
                <a:solidFill>
                  <a:schemeClr val="dk1"/>
                </a:solidFill>
              </a:rPr>
              <a:t>can click on the thumbs-up icon to give the post a like</a:t>
            </a:r>
            <a:endParaRPr sz="800">
              <a:solidFill>
                <a:schemeClr val="dk1"/>
              </a:solidFill>
            </a:endParaRPr>
          </a:p>
        </p:txBody>
      </p:sp>
      <p:sp>
        <p:nvSpPr>
          <p:cNvPr id="1049" name="Google Shape;1049;p66"/>
          <p:cNvSpPr/>
          <p:nvPr/>
        </p:nvSpPr>
        <p:spPr>
          <a:xfrm>
            <a:off x="2875350" y="3313550"/>
            <a:ext cx="3393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0" name="Google Shape;1050;p66"/>
          <p:cNvCxnSpPr>
            <a:stCxn id="1049" idx="3"/>
            <a:endCxn id="1051" idx="1"/>
          </p:cNvCxnSpPr>
          <p:nvPr/>
        </p:nvCxnSpPr>
        <p:spPr>
          <a:xfrm>
            <a:off x="6268650" y="3392600"/>
            <a:ext cx="595800" cy="0"/>
          </a:xfrm>
          <a:prstGeom prst="straightConnector1">
            <a:avLst/>
          </a:prstGeom>
          <a:noFill/>
          <a:ln cap="flat" cmpd="sng" w="9525">
            <a:solidFill>
              <a:schemeClr val="dk2"/>
            </a:solidFill>
            <a:prstDash val="solid"/>
            <a:round/>
            <a:headEnd len="med" w="med" type="none"/>
            <a:tailEnd len="med" w="med" type="triangle"/>
          </a:ln>
        </p:spPr>
      </p:cxnSp>
      <p:sp>
        <p:nvSpPr>
          <p:cNvPr id="1051" name="Google Shape;1051;p66"/>
          <p:cNvSpPr txBox="1"/>
          <p:nvPr/>
        </p:nvSpPr>
        <p:spPr>
          <a:xfrm>
            <a:off x="6864550" y="3238700"/>
            <a:ext cx="1652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a:t>
            </a:r>
            <a:r>
              <a:rPr lang="en-GB" sz="800">
                <a:solidFill>
                  <a:schemeClr val="dk1"/>
                </a:solidFill>
              </a:rPr>
              <a:t>dmins </a:t>
            </a:r>
            <a:r>
              <a:rPr lang="en-GB" sz="800">
                <a:solidFill>
                  <a:schemeClr val="dk1"/>
                </a:solidFill>
              </a:rPr>
              <a:t>can comment on posts</a:t>
            </a:r>
            <a:endParaRPr sz="800">
              <a:solidFill>
                <a:schemeClr val="dk1"/>
              </a:solidFill>
            </a:endParaRPr>
          </a:p>
        </p:txBody>
      </p:sp>
      <p:sp>
        <p:nvSpPr>
          <p:cNvPr id="1052" name="Google Shape;1052;p66"/>
          <p:cNvSpPr/>
          <p:nvPr/>
        </p:nvSpPr>
        <p:spPr>
          <a:xfrm>
            <a:off x="4459450" y="1386250"/>
            <a:ext cx="3240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3" name="Google Shape;1053;p66"/>
          <p:cNvCxnSpPr>
            <a:stCxn id="1052" idx="1"/>
            <a:endCxn id="1054" idx="3"/>
          </p:cNvCxnSpPr>
          <p:nvPr/>
        </p:nvCxnSpPr>
        <p:spPr>
          <a:xfrm flipH="1">
            <a:off x="2337250" y="1465300"/>
            <a:ext cx="2122200" cy="211500"/>
          </a:xfrm>
          <a:prstGeom prst="straightConnector1">
            <a:avLst/>
          </a:prstGeom>
          <a:noFill/>
          <a:ln cap="flat" cmpd="sng" w="9525">
            <a:solidFill>
              <a:schemeClr val="dk2"/>
            </a:solidFill>
            <a:prstDash val="solid"/>
            <a:round/>
            <a:headEnd len="med" w="med" type="none"/>
            <a:tailEnd len="med" w="med" type="triangle"/>
          </a:ln>
        </p:spPr>
      </p:cxnSp>
      <p:sp>
        <p:nvSpPr>
          <p:cNvPr id="1054" name="Google Shape;1054;p66"/>
          <p:cNvSpPr txBox="1"/>
          <p:nvPr/>
        </p:nvSpPr>
        <p:spPr>
          <a:xfrm>
            <a:off x="546900" y="146115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redirect a</a:t>
            </a:r>
            <a:r>
              <a:rPr lang="en-GB" sz="800">
                <a:solidFill>
                  <a:schemeClr val="dk1"/>
                </a:solidFill>
              </a:rPr>
              <a:t>dmins </a:t>
            </a:r>
            <a:r>
              <a:rPr lang="en-GB" sz="800">
                <a:solidFill>
                  <a:schemeClr val="dk1"/>
                </a:solidFill>
              </a:rPr>
              <a:t>to Feedback Post page</a:t>
            </a:r>
            <a:endParaRPr sz="800">
              <a:solidFill>
                <a:schemeClr val="dk1"/>
              </a:solidFill>
            </a:endParaRPr>
          </a:p>
        </p:txBody>
      </p:sp>
      <p:sp>
        <p:nvSpPr>
          <p:cNvPr id="1055" name="Google Shape;1055;p66"/>
          <p:cNvSpPr/>
          <p:nvPr/>
        </p:nvSpPr>
        <p:spPr>
          <a:xfrm>
            <a:off x="2875275" y="1954000"/>
            <a:ext cx="5301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6" name="Google Shape;1056;p66"/>
          <p:cNvCxnSpPr>
            <a:stCxn id="1055" idx="1"/>
            <a:endCxn id="1057" idx="3"/>
          </p:cNvCxnSpPr>
          <p:nvPr/>
        </p:nvCxnSpPr>
        <p:spPr>
          <a:xfrm flipH="1">
            <a:off x="2337375" y="2033050"/>
            <a:ext cx="537900" cy="438300"/>
          </a:xfrm>
          <a:prstGeom prst="straightConnector1">
            <a:avLst/>
          </a:prstGeom>
          <a:noFill/>
          <a:ln cap="flat" cmpd="sng" w="9525">
            <a:solidFill>
              <a:schemeClr val="dk2"/>
            </a:solidFill>
            <a:prstDash val="solid"/>
            <a:round/>
            <a:headEnd len="med" w="med" type="none"/>
            <a:tailEnd len="med" w="med" type="triangle"/>
          </a:ln>
        </p:spPr>
      </p:cxnSp>
      <p:sp>
        <p:nvSpPr>
          <p:cNvPr id="1057" name="Google Shape;1057;p66"/>
          <p:cNvSpPr txBox="1"/>
          <p:nvPr/>
        </p:nvSpPr>
        <p:spPr>
          <a:xfrm>
            <a:off x="546900" y="2255863"/>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link to view comments</a:t>
            </a:r>
            <a:endParaRPr sz="800">
              <a:solidFill>
                <a:schemeClr val="dk1"/>
              </a:solidFill>
            </a:endParaRPr>
          </a:p>
        </p:txBody>
      </p:sp>
      <p:sp>
        <p:nvSpPr>
          <p:cNvPr id="1058" name="Google Shape;1058;p66"/>
          <p:cNvSpPr/>
          <p:nvPr/>
        </p:nvSpPr>
        <p:spPr>
          <a:xfrm>
            <a:off x="5915475" y="1823250"/>
            <a:ext cx="230400" cy="10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9" name="Google Shape;1059;p66"/>
          <p:cNvCxnSpPr>
            <a:stCxn id="1058" idx="3"/>
            <a:endCxn id="1060" idx="1"/>
          </p:cNvCxnSpPr>
          <p:nvPr/>
        </p:nvCxnSpPr>
        <p:spPr>
          <a:xfrm>
            <a:off x="6145875" y="1876650"/>
            <a:ext cx="591600" cy="102300"/>
          </a:xfrm>
          <a:prstGeom prst="straightConnector1">
            <a:avLst/>
          </a:prstGeom>
          <a:noFill/>
          <a:ln cap="flat" cmpd="sng" w="9525">
            <a:solidFill>
              <a:schemeClr val="dk2"/>
            </a:solidFill>
            <a:prstDash val="solid"/>
            <a:round/>
            <a:headEnd len="med" w="med" type="none"/>
            <a:tailEnd len="med" w="med" type="triangle"/>
          </a:ln>
        </p:spPr>
      </p:cxnSp>
      <p:sp>
        <p:nvSpPr>
          <p:cNvPr id="1060" name="Google Shape;1060;p66"/>
          <p:cNvSpPr txBox="1"/>
          <p:nvPr/>
        </p:nvSpPr>
        <p:spPr>
          <a:xfrm>
            <a:off x="6737500" y="1701775"/>
            <a:ext cx="19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a:t>
            </a:r>
            <a:r>
              <a:rPr lang="en-GB" sz="800">
                <a:solidFill>
                  <a:schemeClr val="dk1"/>
                </a:solidFill>
              </a:rPr>
              <a:t>dmins </a:t>
            </a:r>
            <a:r>
              <a:rPr lang="en-GB" sz="800">
                <a:solidFill>
                  <a:schemeClr val="dk1"/>
                </a:solidFill>
              </a:rPr>
              <a:t>can click on the Delete button to remove their own comment or comments on their own post.</a:t>
            </a:r>
            <a:endParaRPr sz="800">
              <a:solidFill>
                <a:schemeClr val="dk1"/>
              </a:solidFill>
            </a:endParaRPr>
          </a:p>
        </p:txBody>
      </p:sp>
      <p:sp>
        <p:nvSpPr>
          <p:cNvPr id="1061" name="Google Shape;1061;p66"/>
          <p:cNvSpPr/>
          <p:nvPr/>
        </p:nvSpPr>
        <p:spPr>
          <a:xfrm>
            <a:off x="2875275" y="2828475"/>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2" name="Google Shape;1062;p66"/>
          <p:cNvCxnSpPr>
            <a:stCxn id="1061" idx="1"/>
            <a:endCxn id="1063" idx="3"/>
          </p:cNvCxnSpPr>
          <p:nvPr/>
        </p:nvCxnSpPr>
        <p:spPr>
          <a:xfrm flipH="1">
            <a:off x="2337375" y="2907525"/>
            <a:ext cx="537900" cy="481500"/>
          </a:xfrm>
          <a:prstGeom prst="straightConnector1">
            <a:avLst/>
          </a:prstGeom>
          <a:noFill/>
          <a:ln cap="flat" cmpd="sng" w="9525">
            <a:solidFill>
              <a:schemeClr val="dk2"/>
            </a:solidFill>
            <a:prstDash val="solid"/>
            <a:round/>
            <a:headEnd len="med" w="med" type="none"/>
            <a:tailEnd len="med" w="med" type="triangle"/>
          </a:ln>
        </p:spPr>
      </p:cxnSp>
      <p:sp>
        <p:nvSpPr>
          <p:cNvPr id="1063" name="Google Shape;1063;p66"/>
          <p:cNvSpPr txBox="1"/>
          <p:nvPr/>
        </p:nvSpPr>
        <p:spPr>
          <a:xfrm>
            <a:off x="546900" y="317360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their name to view all of their posts</a:t>
            </a:r>
            <a:endParaRPr sz="800">
              <a:solidFill>
                <a:schemeClr val="dk1"/>
              </a:solidFill>
            </a:endParaRPr>
          </a:p>
        </p:txBody>
      </p:sp>
      <p:sp>
        <p:nvSpPr>
          <p:cNvPr id="1064" name="Google Shape;1064;p66"/>
          <p:cNvSpPr/>
          <p:nvPr/>
        </p:nvSpPr>
        <p:spPr>
          <a:xfrm>
            <a:off x="4459450" y="3996150"/>
            <a:ext cx="3240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5" name="Google Shape;1065;p66"/>
          <p:cNvCxnSpPr>
            <a:stCxn id="1064" idx="1"/>
            <a:endCxn id="1066" idx="3"/>
          </p:cNvCxnSpPr>
          <p:nvPr/>
        </p:nvCxnSpPr>
        <p:spPr>
          <a:xfrm flipH="1">
            <a:off x="2163850" y="4075200"/>
            <a:ext cx="2295600" cy="381000"/>
          </a:xfrm>
          <a:prstGeom prst="straightConnector1">
            <a:avLst/>
          </a:prstGeom>
          <a:noFill/>
          <a:ln cap="flat" cmpd="sng" w="9525">
            <a:solidFill>
              <a:schemeClr val="dk2"/>
            </a:solidFill>
            <a:prstDash val="solid"/>
            <a:round/>
            <a:headEnd len="med" w="med" type="none"/>
            <a:tailEnd len="med" w="med" type="triangle"/>
          </a:ln>
        </p:spPr>
      </p:cxnSp>
      <p:sp>
        <p:nvSpPr>
          <p:cNvPr id="1066" name="Google Shape;1066;p66"/>
          <p:cNvSpPr txBox="1"/>
          <p:nvPr/>
        </p:nvSpPr>
        <p:spPr>
          <a:xfrm>
            <a:off x="720300" y="4240650"/>
            <a:ext cx="144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redirect the user to “Bug Post”  page</a:t>
            </a:r>
            <a:endParaRPr sz="800">
              <a:solidFill>
                <a:schemeClr val="dk1"/>
              </a:solidFill>
            </a:endParaRPr>
          </a:p>
        </p:txBody>
      </p:sp>
      <p:sp>
        <p:nvSpPr>
          <p:cNvPr id="1067" name="Google Shape;1067;p66"/>
          <p:cNvSpPr/>
          <p:nvPr/>
        </p:nvSpPr>
        <p:spPr>
          <a:xfrm>
            <a:off x="2875350" y="4727425"/>
            <a:ext cx="3393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8" name="Google Shape;1068;p66"/>
          <p:cNvCxnSpPr>
            <a:stCxn id="1067" idx="3"/>
          </p:cNvCxnSpPr>
          <p:nvPr/>
        </p:nvCxnSpPr>
        <p:spPr>
          <a:xfrm>
            <a:off x="6268650" y="4806475"/>
            <a:ext cx="462900" cy="1500"/>
          </a:xfrm>
          <a:prstGeom prst="straightConnector1">
            <a:avLst/>
          </a:prstGeom>
          <a:noFill/>
          <a:ln cap="flat" cmpd="sng" w="9525">
            <a:solidFill>
              <a:schemeClr val="dk2"/>
            </a:solidFill>
            <a:prstDash val="solid"/>
            <a:round/>
            <a:headEnd len="med" w="med" type="none"/>
            <a:tailEnd len="med" w="med" type="triangle"/>
          </a:ln>
        </p:spPr>
      </p:cxnSp>
      <p:sp>
        <p:nvSpPr>
          <p:cNvPr id="1069" name="Google Shape;1069;p66"/>
          <p:cNvSpPr txBox="1"/>
          <p:nvPr/>
        </p:nvSpPr>
        <p:spPr>
          <a:xfrm>
            <a:off x="6691450" y="4652575"/>
            <a:ext cx="1998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a:t>
            </a:r>
            <a:r>
              <a:rPr lang="en-GB" sz="800">
                <a:solidFill>
                  <a:schemeClr val="dk1"/>
                </a:solidFill>
              </a:rPr>
              <a:t>dmins </a:t>
            </a:r>
            <a:r>
              <a:rPr lang="en-GB" sz="800">
                <a:solidFill>
                  <a:schemeClr val="dk1"/>
                </a:solidFill>
              </a:rPr>
              <a:t>can view the status of the post</a:t>
            </a:r>
            <a:endParaRPr sz="800">
              <a:solidFill>
                <a:schemeClr val="dk1"/>
              </a:solidFill>
            </a:endParaRPr>
          </a:p>
        </p:txBody>
      </p:sp>
      <p:sp>
        <p:nvSpPr>
          <p:cNvPr id="1070" name="Google Shape;1070;p66"/>
          <p:cNvSpPr/>
          <p:nvPr/>
        </p:nvSpPr>
        <p:spPr>
          <a:xfrm>
            <a:off x="2845425" y="1181575"/>
            <a:ext cx="4032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1" name="Google Shape;1071;p66"/>
          <p:cNvCxnSpPr>
            <a:stCxn id="1070" idx="1"/>
            <a:endCxn id="1072" idx="3"/>
          </p:cNvCxnSpPr>
          <p:nvPr/>
        </p:nvCxnSpPr>
        <p:spPr>
          <a:xfrm rot="10800000">
            <a:off x="2221425" y="1182025"/>
            <a:ext cx="624000" cy="78600"/>
          </a:xfrm>
          <a:prstGeom prst="straightConnector1">
            <a:avLst/>
          </a:prstGeom>
          <a:noFill/>
          <a:ln cap="flat" cmpd="sng" w="9525">
            <a:solidFill>
              <a:schemeClr val="dk2"/>
            </a:solidFill>
            <a:prstDash val="solid"/>
            <a:round/>
            <a:headEnd len="med" w="med" type="none"/>
            <a:tailEnd len="med" w="med" type="triangle"/>
          </a:ln>
        </p:spPr>
      </p:cxnSp>
      <p:sp>
        <p:nvSpPr>
          <p:cNvPr id="1072" name="Google Shape;1072;p66"/>
          <p:cNvSpPr txBox="1"/>
          <p:nvPr/>
        </p:nvSpPr>
        <p:spPr>
          <a:xfrm>
            <a:off x="662700" y="966550"/>
            <a:ext cx="1558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Consist of Feedback and Bug Posts</a:t>
            </a:r>
            <a:endParaRPr sz="8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Process of Creating a Post </a:t>
            </a:r>
            <a:endParaRPr/>
          </a:p>
        </p:txBody>
      </p:sp>
      <p:pic>
        <p:nvPicPr>
          <p:cNvPr id="1078" name="Google Shape;1078;p67"/>
          <p:cNvPicPr preferRelativeResize="0"/>
          <p:nvPr/>
        </p:nvPicPr>
        <p:blipFill>
          <a:blip r:embed="rId3">
            <a:alphaModFix/>
          </a:blip>
          <a:stretch>
            <a:fillRect/>
          </a:stretch>
        </p:blipFill>
        <p:spPr>
          <a:xfrm>
            <a:off x="2087275" y="1150350"/>
            <a:ext cx="5370999" cy="3212375"/>
          </a:xfrm>
          <a:prstGeom prst="rect">
            <a:avLst/>
          </a:prstGeom>
          <a:noFill/>
          <a:ln>
            <a:noFill/>
          </a:ln>
        </p:spPr>
      </p:pic>
      <p:cxnSp>
        <p:nvCxnSpPr>
          <p:cNvPr id="1079" name="Google Shape;1079;p67"/>
          <p:cNvCxnSpPr>
            <a:stCxn id="1080" idx="1"/>
            <a:endCxn id="1081" idx="2"/>
          </p:cNvCxnSpPr>
          <p:nvPr/>
        </p:nvCxnSpPr>
        <p:spPr>
          <a:xfrm rot="10800000">
            <a:off x="1034275" y="2056575"/>
            <a:ext cx="1053000" cy="348300"/>
          </a:xfrm>
          <a:prstGeom prst="straightConnector1">
            <a:avLst/>
          </a:prstGeom>
          <a:noFill/>
          <a:ln cap="flat" cmpd="sng" w="9525">
            <a:solidFill>
              <a:schemeClr val="dk2"/>
            </a:solidFill>
            <a:prstDash val="solid"/>
            <a:round/>
            <a:headEnd len="med" w="med" type="none"/>
            <a:tailEnd len="med" w="med" type="triangle"/>
          </a:ln>
        </p:spPr>
      </p:cxnSp>
      <p:sp>
        <p:nvSpPr>
          <p:cNvPr id="1081" name="Google Shape;1081;p67"/>
          <p:cNvSpPr txBox="1"/>
          <p:nvPr/>
        </p:nvSpPr>
        <p:spPr>
          <a:xfrm>
            <a:off x="183563" y="1502325"/>
            <a:ext cx="170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choose the type of Post they are posting by clicking on the dropdown menu</a:t>
            </a:r>
            <a:endParaRPr sz="800">
              <a:solidFill>
                <a:schemeClr val="dk1"/>
              </a:solidFill>
            </a:endParaRPr>
          </a:p>
        </p:txBody>
      </p:sp>
      <p:sp>
        <p:nvSpPr>
          <p:cNvPr id="1080" name="Google Shape;1080;p67"/>
          <p:cNvSpPr/>
          <p:nvPr/>
        </p:nvSpPr>
        <p:spPr>
          <a:xfrm>
            <a:off x="2087275" y="2238075"/>
            <a:ext cx="5370900" cy="33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7"/>
          <p:cNvSpPr/>
          <p:nvPr/>
        </p:nvSpPr>
        <p:spPr>
          <a:xfrm>
            <a:off x="2087224" y="2589750"/>
            <a:ext cx="5311800" cy="33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3" name="Google Shape;1083;p67"/>
          <p:cNvCxnSpPr>
            <a:stCxn id="1082" idx="1"/>
            <a:endCxn id="1084" idx="3"/>
          </p:cNvCxnSpPr>
          <p:nvPr/>
        </p:nvCxnSpPr>
        <p:spPr>
          <a:xfrm flipH="1">
            <a:off x="1825324" y="2756550"/>
            <a:ext cx="261900" cy="61500"/>
          </a:xfrm>
          <a:prstGeom prst="straightConnector1">
            <a:avLst/>
          </a:prstGeom>
          <a:noFill/>
          <a:ln cap="flat" cmpd="sng" w="9525">
            <a:solidFill>
              <a:schemeClr val="dk2"/>
            </a:solidFill>
            <a:prstDash val="solid"/>
            <a:round/>
            <a:headEnd len="med" w="med" type="none"/>
            <a:tailEnd len="med" w="med" type="triangle"/>
          </a:ln>
        </p:spPr>
      </p:cxnSp>
      <p:sp>
        <p:nvSpPr>
          <p:cNvPr id="1084" name="Google Shape;1084;p67"/>
          <p:cNvSpPr txBox="1"/>
          <p:nvPr/>
        </p:nvSpPr>
        <p:spPr>
          <a:xfrm>
            <a:off x="242963" y="2540988"/>
            <a:ext cx="1582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type in their feedback or bug issues they’ve encountered into this box</a:t>
            </a:r>
            <a:endParaRPr sz="800">
              <a:solidFill>
                <a:schemeClr val="dk1"/>
              </a:solidFill>
            </a:endParaRPr>
          </a:p>
        </p:txBody>
      </p:sp>
      <p:sp>
        <p:nvSpPr>
          <p:cNvPr id="1085" name="Google Shape;1085;p67"/>
          <p:cNvSpPr txBox="1"/>
          <p:nvPr/>
        </p:nvSpPr>
        <p:spPr>
          <a:xfrm>
            <a:off x="242963" y="3385925"/>
            <a:ext cx="1582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The status will automatically be set to “New” when a post is made</a:t>
            </a:r>
            <a:endParaRPr sz="800">
              <a:solidFill>
                <a:schemeClr val="dk1"/>
              </a:solidFill>
            </a:endParaRPr>
          </a:p>
        </p:txBody>
      </p:sp>
      <p:sp>
        <p:nvSpPr>
          <p:cNvPr id="1086" name="Google Shape;1086;p67"/>
          <p:cNvSpPr/>
          <p:nvPr/>
        </p:nvSpPr>
        <p:spPr>
          <a:xfrm>
            <a:off x="2087200" y="2941425"/>
            <a:ext cx="5311800" cy="29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7" name="Google Shape;1087;p67"/>
          <p:cNvCxnSpPr>
            <a:stCxn id="1086" idx="1"/>
            <a:endCxn id="1085" idx="0"/>
          </p:cNvCxnSpPr>
          <p:nvPr/>
        </p:nvCxnSpPr>
        <p:spPr>
          <a:xfrm flipH="1">
            <a:off x="1034200" y="3088275"/>
            <a:ext cx="1053000" cy="297600"/>
          </a:xfrm>
          <a:prstGeom prst="straightConnector1">
            <a:avLst/>
          </a:prstGeom>
          <a:noFill/>
          <a:ln cap="flat" cmpd="sng" w="9525">
            <a:solidFill>
              <a:schemeClr val="dk2"/>
            </a:solidFill>
            <a:prstDash val="solid"/>
            <a:round/>
            <a:headEnd len="med" w="med" type="none"/>
            <a:tailEnd len="med" w="med" type="triangle"/>
          </a:ln>
        </p:spPr>
      </p:cxnSp>
      <p:sp>
        <p:nvSpPr>
          <p:cNvPr id="1088" name="Google Shape;1088;p67"/>
          <p:cNvSpPr/>
          <p:nvPr/>
        </p:nvSpPr>
        <p:spPr>
          <a:xfrm>
            <a:off x="4535275" y="3385925"/>
            <a:ext cx="474900" cy="29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9" name="Google Shape;1089;p67"/>
          <p:cNvCxnSpPr>
            <a:stCxn id="1088" idx="3"/>
            <a:endCxn id="1090" idx="1"/>
          </p:cNvCxnSpPr>
          <p:nvPr/>
        </p:nvCxnSpPr>
        <p:spPr>
          <a:xfrm flipH="1" rot="10800000">
            <a:off x="5010175" y="3518075"/>
            <a:ext cx="2623200" cy="14700"/>
          </a:xfrm>
          <a:prstGeom prst="straightConnector1">
            <a:avLst/>
          </a:prstGeom>
          <a:noFill/>
          <a:ln cap="flat" cmpd="sng" w="9525">
            <a:solidFill>
              <a:schemeClr val="dk2"/>
            </a:solidFill>
            <a:prstDash val="solid"/>
            <a:round/>
            <a:headEnd len="med" w="med" type="none"/>
            <a:tailEnd len="med" w="med" type="triangle"/>
          </a:ln>
        </p:spPr>
      </p:cxnSp>
      <p:sp>
        <p:nvSpPr>
          <p:cNvPr id="1090" name="Google Shape;1090;p67"/>
          <p:cNvSpPr txBox="1"/>
          <p:nvPr/>
        </p:nvSpPr>
        <p:spPr>
          <a:xfrm>
            <a:off x="7633400" y="3240975"/>
            <a:ext cx="1394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click the “Post” button to make a post</a:t>
            </a:r>
            <a:endParaRPr sz="800">
              <a:solidFill>
                <a:schemeClr val="dk1"/>
              </a:solidFill>
            </a:endParaRPr>
          </a:p>
        </p:txBody>
      </p:sp>
      <p:sp>
        <p:nvSpPr>
          <p:cNvPr id="1091" name="Google Shape;1091;p67"/>
          <p:cNvSpPr/>
          <p:nvPr/>
        </p:nvSpPr>
        <p:spPr>
          <a:xfrm>
            <a:off x="4505675" y="3830425"/>
            <a:ext cx="474900" cy="34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2" name="Google Shape;1092;p67"/>
          <p:cNvCxnSpPr>
            <a:stCxn id="1091" idx="3"/>
            <a:endCxn id="1093" idx="1"/>
          </p:cNvCxnSpPr>
          <p:nvPr/>
        </p:nvCxnSpPr>
        <p:spPr>
          <a:xfrm>
            <a:off x="4980575" y="4004725"/>
            <a:ext cx="2652900" cy="30900"/>
          </a:xfrm>
          <a:prstGeom prst="straightConnector1">
            <a:avLst/>
          </a:prstGeom>
          <a:noFill/>
          <a:ln cap="flat" cmpd="sng" w="9525">
            <a:solidFill>
              <a:schemeClr val="dk2"/>
            </a:solidFill>
            <a:prstDash val="solid"/>
            <a:round/>
            <a:headEnd len="med" w="med" type="none"/>
            <a:tailEnd len="med" w="med" type="triangle"/>
          </a:ln>
        </p:spPr>
      </p:cxnSp>
      <p:sp>
        <p:nvSpPr>
          <p:cNvPr id="1093" name="Google Shape;1093;p67"/>
          <p:cNvSpPr txBox="1"/>
          <p:nvPr/>
        </p:nvSpPr>
        <p:spPr>
          <a:xfrm>
            <a:off x="7633400" y="3758425"/>
            <a:ext cx="1394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click on the “Back” button to go to the previous page</a:t>
            </a:r>
            <a:endParaRPr sz="8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68"/>
          <p:cNvSpPr txBox="1"/>
          <p:nvPr>
            <p:ph type="title"/>
          </p:nvPr>
        </p:nvSpPr>
        <p:spPr>
          <a:xfrm>
            <a:off x="311700" y="197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Posts Page - Feedback</a:t>
            </a:r>
            <a:endParaRPr/>
          </a:p>
        </p:txBody>
      </p:sp>
      <p:pic>
        <p:nvPicPr>
          <p:cNvPr id="1099" name="Google Shape;1099;p68"/>
          <p:cNvPicPr preferRelativeResize="0"/>
          <p:nvPr/>
        </p:nvPicPr>
        <p:blipFill>
          <a:blip r:embed="rId3">
            <a:alphaModFix/>
          </a:blip>
          <a:stretch>
            <a:fillRect/>
          </a:stretch>
        </p:blipFill>
        <p:spPr>
          <a:xfrm>
            <a:off x="2786051" y="770450"/>
            <a:ext cx="3571875" cy="4280650"/>
          </a:xfrm>
          <a:prstGeom prst="rect">
            <a:avLst/>
          </a:prstGeom>
          <a:noFill/>
          <a:ln>
            <a:noFill/>
          </a:ln>
        </p:spPr>
      </p:pic>
      <p:sp>
        <p:nvSpPr>
          <p:cNvPr id="1100" name="Google Shape;1100;p68"/>
          <p:cNvSpPr/>
          <p:nvPr/>
        </p:nvSpPr>
        <p:spPr>
          <a:xfrm>
            <a:off x="5915725" y="1193275"/>
            <a:ext cx="4422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8"/>
          <p:cNvSpPr/>
          <p:nvPr/>
        </p:nvSpPr>
        <p:spPr>
          <a:xfrm>
            <a:off x="2786050" y="1193275"/>
            <a:ext cx="953100" cy="21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2" name="Google Shape;1102;p68"/>
          <p:cNvCxnSpPr>
            <a:stCxn id="1101" idx="1"/>
            <a:endCxn id="1103" idx="3"/>
          </p:cNvCxnSpPr>
          <p:nvPr/>
        </p:nvCxnSpPr>
        <p:spPr>
          <a:xfrm flipH="1">
            <a:off x="2293750" y="1299325"/>
            <a:ext cx="492300" cy="16200"/>
          </a:xfrm>
          <a:prstGeom prst="straightConnector1">
            <a:avLst/>
          </a:prstGeom>
          <a:noFill/>
          <a:ln cap="flat" cmpd="sng" w="9525">
            <a:solidFill>
              <a:schemeClr val="dk2"/>
            </a:solidFill>
            <a:prstDash val="solid"/>
            <a:round/>
            <a:headEnd len="med" w="med" type="none"/>
            <a:tailEnd len="med" w="med" type="triangle"/>
          </a:ln>
        </p:spPr>
      </p:cxnSp>
      <p:sp>
        <p:nvSpPr>
          <p:cNvPr id="1103" name="Google Shape;1103;p68"/>
          <p:cNvSpPr txBox="1"/>
          <p:nvPr/>
        </p:nvSpPr>
        <p:spPr>
          <a:xfrm>
            <a:off x="503350" y="1161475"/>
            <a:ext cx="1790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Consists of only Feedback Posts</a:t>
            </a:r>
            <a:endParaRPr sz="800">
              <a:solidFill>
                <a:schemeClr val="dk1"/>
              </a:solidFill>
            </a:endParaRPr>
          </a:p>
        </p:txBody>
      </p:sp>
      <p:sp>
        <p:nvSpPr>
          <p:cNvPr id="1104" name="Google Shape;1104;p68"/>
          <p:cNvSpPr/>
          <p:nvPr/>
        </p:nvSpPr>
        <p:spPr>
          <a:xfrm>
            <a:off x="6093625" y="2881275"/>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8"/>
          <p:cNvSpPr/>
          <p:nvPr/>
        </p:nvSpPr>
        <p:spPr>
          <a:xfrm>
            <a:off x="5989125" y="1838725"/>
            <a:ext cx="2199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8"/>
          <p:cNvSpPr/>
          <p:nvPr/>
        </p:nvSpPr>
        <p:spPr>
          <a:xfrm>
            <a:off x="2831325" y="3365775"/>
            <a:ext cx="3486600" cy="19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8"/>
          <p:cNvSpPr/>
          <p:nvPr/>
        </p:nvSpPr>
        <p:spPr>
          <a:xfrm>
            <a:off x="2825825" y="1996825"/>
            <a:ext cx="5301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8" name="Google Shape;1108;p68"/>
          <p:cNvCxnSpPr>
            <a:stCxn id="1107" idx="1"/>
            <a:endCxn id="1109" idx="3"/>
          </p:cNvCxnSpPr>
          <p:nvPr/>
        </p:nvCxnSpPr>
        <p:spPr>
          <a:xfrm rot="10800000">
            <a:off x="2293625" y="2075875"/>
            <a:ext cx="532200" cy="0"/>
          </a:xfrm>
          <a:prstGeom prst="straightConnector1">
            <a:avLst/>
          </a:prstGeom>
          <a:noFill/>
          <a:ln cap="flat" cmpd="sng" w="9525">
            <a:solidFill>
              <a:schemeClr val="dk2"/>
            </a:solidFill>
            <a:prstDash val="solid"/>
            <a:round/>
            <a:headEnd len="med" w="med" type="none"/>
            <a:tailEnd len="med" w="med" type="triangle"/>
          </a:ln>
        </p:spPr>
      </p:cxnSp>
      <p:sp>
        <p:nvSpPr>
          <p:cNvPr id="1109" name="Google Shape;1109;p68"/>
          <p:cNvSpPr txBox="1"/>
          <p:nvPr/>
        </p:nvSpPr>
        <p:spPr>
          <a:xfrm>
            <a:off x="503350" y="186032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link to view comments</a:t>
            </a:r>
            <a:endParaRPr sz="800">
              <a:solidFill>
                <a:schemeClr val="dk1"/>
              </a:solidFill>
            </a:endParaRPr>
          </a:p>
        </p:txBody>
      </p:sp>
      <p:sp>
        <p:nvSpPr>
          <p:cNvPr id="1110" name="Google Shape;1110;p68"/>
          <p:cNvSpPr/>
          <p:nvPr/>
        </p:nvSpPr>
        <p:spPr>
          <a:xfrm>
            <a:off x="2825825" y="2881275"/>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1" name="Google Shape;1111;p68"/>
          <p:cNvCxnSpPr>
            <a:stCxn id="1110" idx="1"/>
            <a:endCxn id="1112" idx="3"/>
          </p:cNvCxnSpPr>
          <p:nvPr/>
        </p:nvCxnSpPr>
        <p:spPr>
          <a:xfrm rot="10800000">
            <a:off x="2217725" y="2960325"/>
            <a:ext cx="608100" cy="0"/>
          </a:xfrm>
          <a:prstGeom prst="straightConnector1">
            <a:avLst/>
          </a:prstGeom>
          <a:noFill/>
          <a:ln cap="flat" cmpd="sng" w="9525">
            <a:solidFill>
              <a:schemeClr val="dk2"/>
            </a:solidFill>
            <a:prstDash val="solid"/>
            <a:round/>
            <a:headEnd len="med" w="med" type="none"/>
            <a:tailEnd len="med" w="med" type="triangle"/>
          </a:ln>
        </p:spPr>
      </p:cxnSp>
      <p:sp>
        <p:nvSpPr>
          <p:cNvPr id="1112" name="Google Shape;1112;p68"/>
          <p:cNvSpPr txBox="1"/>
          <p:nvPr/>
        </p:nvSpPr>
        <p:spPr>
          <a:xfrm>
            <a:off x="579400" y="2744775"/>
            <a:ext cx="163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their name to view all of their posts</a:t>
            </a:r>
            <a:endParaRPr sz="800">
              <a:solidFill>
                <a:schemeClr val="dk1"/>
              </a:solidFill>
            </a:endParaRPr>
          </a:p>
        </p:txBody>
      </p:sp>
      <p:sp>
        <p:nvSpPr>
          <p:cNvPr id="1113" name="Google Shape;1113;p68"/>
          <p:cNvSpPr/>
          <p:nvPr/>
        </p:nvSpPr>
        <p:spPr>
          <a:xfrm>
            <a:off x="2860125" y="4818150"/>
            <a:ext cx="3393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4" name="Google Shape;1114;p68"/>
          <p:cNvCxnSpPr>
            <a:stCxn id="1100" idx="3"/>
            <a:endCxn id="1115" idx="1"/>
          </p:cNvCxnSpPr>
          <p:nvPr/>
        </p:nvCxnSpPr>
        <p:spPr>
          <a:xfrm flipH="1" rot="10800000">
            <a:off x="6357925" y="978025"/>
            <a:ext cx="701100" cy="294300"/>
          </a:xfrm>
          <a:prstGeom prst="straightConnector1">
            <a:avLst/>
          </a:prstGeom>
          <a:noFill/>
          <a:ln cap="flat" cmpd="sng" w="9525">
            <a:solidFill>
              <a:schemeClr val="dk2"/>
            </a:solidFill>
            <a:prstDash val="solid"/>
            <a:round/>
            <a:headEnd len="med" w="med" type="none"/>
            <a:tailEnd len="med" w="med" type="triangle"/>
          </a:ln>
        </p:spPr>
      </p:cxnSp>
      <p:sp>
        <p:nvSpPr>
          <p:cNvPr id="1115" name="Google Shape;1115;p68"/>
          <p:cNvSpPr txBox="1"/>
          <p:nvPr/>
        </p:nvSpPr>
        <p:spPr>
          <a:xfrm>
            <a:off x="7058925" y="76245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redirect a</a:t>
            </a:r>
            <a:r>
              <a:rPr lang="en-GB" sz="800">
                <a:solidFill>
                  <a:schemeClr val="dk1"/>
                </a:solidFill>
              </a:rPr>
              <a:t>dmins </a:t>
            </a:r>
            <a:r>
              <a:rPr lang="en-GB" sz="800">
                <a:solidFill>
                  <a:schemeClr val="dk1"/>
                </a:solidFill>
              </a:rPr>
              <a:t>to a page where they can create a post</a:t>
            </a:r>
            <a:endParaRPr sz="800">
              <a:solidFill>
                <a:schemeClr val="dk1"/>
              </a:solidFill>
            </a:endParaRPr>
          </a:p>
        </p:txBody>
      </p:sp>
      <p:cxnSp>
        <p:nvCxnSpPr>
          <p:cNvPr id="1116" name="Google Shape;1116;p68"/>
          <p:cNvCxnSpPr>
            <a:stCxn id="1104" idx="3"/>
            <a:endCxn id="1117" idx="1"/>
          </p:cNvCxnSpPr>
          <p:nvPr/>
        </p:nvCxnSpPr>
        <p:spPr>
          <a:xfrm flipH="1" rot="10800000">
            <a:off x="6357925" y="2760525"/>
            <a:ext cx="701100" cy="199800"/>
          </a:xfrm>
          <a:prstGeom prst="straightConnector1">
            <a:avLst/>
          </a:prstGeom>
          <a:noFill/>
          <a:ln cap="flat" cmpd="sng" w="9525">
            <a:solidFill>
              <a:schemeClr val="dk2"/>
            </a:solidFill>
            <a:prstDash val="solid"/>
            <a:round/>
            <a:headEnd len="med" w="med" type="none"/>
            <a:tailEnd len="med" w="med" type="triangle"/>
          </a:ln>
        </p:spPr>
      </p:cxnSp>
      <p:sp>
        <p:nvSpPr>
          <p:cNvPr id="1117" name="Google Shape;1117;p68"/>
          <p:cNvSpPr txBox="1"/>
          <p:nvPr/>
        </p:nvSpPr>
        <p:spPr>
          <a:xfrm>
            <a:off x="7058925" y="254505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thumbs-up icon to give the post a like</a:t>
            </a:r>
            <a:endParaRPr sz="800">
              <a:solidFill>
                <a:schemeClr val="dk1"/>
              </a:solidFill>
            </a:endParaRPr>
          </a:p>
        </p:txBody>
      </p:sp>
      <p:cxnSp>
        <p:nvCxnSpPr>
          <p:cNvPr id="1118" name="Google Shape;1118;p68"/>
          <p:cNvCxnSpPr>
            <a:stCxn id="1106" idx="3"/>
            <a:endCxn id="1119" idx="1"/>
          </p:cNvCxnSpPr>
          <p:nvPr/>
        </p:nvCxnSpPr>
        <p:spPr>
          <a:xfrm>
            <a:off x="6317925" y="3465675"/>
            <a:ext cx="810300" cy="1800"/>
          </a:xfrm>
          <a:prstGeom prst="straightConnector1">
            <a:avLst/>
          </a:prstGeom>
          <a:noFill/>
          <a:ln cap="flat" cmpd="sng" w="9525">
            <a:solidFill>
              <a:schemeClr val="dk2"/>
            </a:solidFill>
            <a:prstDash val="solid"/>
            <a:round/>
            <a:headEnd len="med" w="med" type="none"/>
            <a:tailEnd len="med" w="med" type="triangle"/>
          </a:ln>
        </p:spPr>
      </p:cxnSp>
      <p:sp>
        <p:nvSpPr>
          <p:cNvPr id="1119" name="Google Shape;1119;p68"/>
          <p:cNvSpPr txBox="1"/>
          <p:nvPr/>
        </p:nvSpPr>
        <p:spPr>
          <a:xfrm>
            <a:off x="7128075" y="3313525"/>
            <a:ext cx="1652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comment on posts</a:t>
            </a:r>
            <a:endParaRPr sz="800">
              <a:solidFill>
                <a:schemeClr val="dk1"/>
              </a:solidFill>
            </a:endParaRPr>
          </a:p>
        </p:txBody>
      </p:sp>
      <p:cxnSp>
        <p:nvCxnSpPr>
          <p:cNvPr id="1120" name="Google Shape;1120;p68"/>
          <p:cNvCxnSpPr>
            <a:stCxn id="1105" idx="3"/>
            <a:endCxn id="1121" idx="1"/>
          </p:cNvCxnSpPr>
          <p:nvPr/>
        </p:nvCxnSpPr>
        <p:spPr>
          <a:xfrm>
            <a:off x="6209025" y="1917775"/>
            <a:ext cx="792000" cy="135900"/>
          </a:xfrm>
          <a:prstGeom prst="straightConnector1">
            <a:avLst/>
          </a:prstGeom>
          <a:noFill/>
          <a:ln cap="flat" cmpd="sng" w="9525">
            <a:solidFill>
              <a:schemeClr val="dk2"/>
            </a:solidFill>
            <a:prstDash val="solid"/>
            <a:round/>
            <a:headEnd len="med" w="med" type="none"/>
            <a:tailEnd len="med" w="med" type="triangle"/>
          </a:ln>
        </p:spPr>
      </p:cxnSp>
      <p:sp>
        <p:nvSpPr>
          <p:cNvPr id="1121" name="Google Shape;1121;p68"/>
          <p:cNvSpPr txBox="1"/>
          <p:nvPr/>
        </p:nvSpPr>
        <p:spPr>
          <a:xfrm>
            <a:off x="7001025" y="1776600"/>
            <a:ext cx="19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Delete button to remove their own comment or comments on their own post.</a:t>
            </a:r>
            <a:endParaRPr sz="800">
              <a:solidFill>
                <a:schemeClr val="dk1"/>
              </a:solidFill>
            </a:endParaRPr>
          </a:p>
        </p:txBody>
      </p:sp>
      <p:cxnSp>
        <p:nvCxnSpPr>
          <p:cNvPr id="1122" name="Google Shape;1122;p68"/>
          <p:cNvCxnSpPr>
            <a:stCxn id="1113" idx="3"/>
          </p:cNvCxnSpPr>
          <p:nvPr/>
        </p:nvCxnSpPr>
        <p:spPr>
          <a:xfrm flipH="1" rot="10800000">
            <a:off x="6253425" y="4882800"/>
            <a:ext cx="741600" cy="14400"/>
          </a:xfrm>
          <a:prstGeom prst="straightConnector1">
            <a:avLst/>
          </a:prstGeom>
          <a:noFill/>
          <a:ln cap="flat" cmpd="sng" w="9525">
            <a:solidFill>
              <a:schemeClr val="dk2"/>
            </a:solidFill>
            <a:prstDash val="solid"/>
            <a:round/>
            <a:headEnd len="med" w="med" type="none"/>
            <a:tailEnd len="med" w="med" type="triangle"/>
          </a:ln>
        </p:spPr>
      </p:cxnSp>
      <p:sp>
        <p:nvSpPr>
          <p:cNvPr id="1123" name="Google Shape;1123;p68"/>
          <p:cNvSpPr txBox="1"/>
          <p:nvPr/>
        </p:nvSpPr>
        <p:spPr>
          <a:xfrm>
            <a:off x="6954975" y="4727400"/>
            <a:ext cx="1998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view the status of the post</a:t>
            </a:r>
            <a:endParaRPr sz="8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p69"/>
          <p:cNvPicPr preferRelativeResize="0"/>
          <p:nvPr/>
        </p:nvPicPr>
        <p:blipFill>
          <a:blip r:embed="rId3">
            <a:alphaModFix/>
          </a:blip>
          <a:stretch>
            <a:fillRect/>
          </a:stretch>
        </p:blipFill>
        <p:spPr>
          <a:xfrm>
            <a:off x="2799925" y="790225"/>
            <a:ext cx="3593101" cy="4215450"/>
          </a:xfrm>
          <a:prstGeom prst="rect">
            <a:avLst/>
          </a:prstGeom>
          <a:noFill/>
          <a:ln>
            <a:noFill/>
          </a:ln>
        </p:spPr>
      </p:pic>
      <p:sp>
        <p:nvSpPr>
          <p:cNvPr id="1129" name="Google Shape;1129;p69"/>
          <p:cNvSpPr txBox="1"/>
          <p:nvPr>
            <p:ph type="title"/>
          </p:nvPr>
        </p:nvSpPr>
        <p:spPr>
          <a:xfrm>
            <a:off x="311700" y="21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Posts Page - Bug</a:t>
            </a:r>
            <a:endParaRPr/>
          </a:p>
        </p:txBody>
      </p:sp>
      <p:sp>
        <p:nvSpPr>
          <p:cNvPr id="1130" name="Google Shape;1130;p69"/>
          <p:cNvSpPr/>
          <p:nvPr/>
        </p:nvSpPr>
        <p:spPr>
          <a:xfrm>
            <a:off x="2799925" y="1193275"/>
            <a:ext cx="619200" cy="18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1" name="Google Shape;1131;p69"/>
          <p:cNvCxnSpPr>
            <a:stCxn id="1130" idx="1"/>
            <a:endCxn id="1132" idx="3"/>
          </p:cNvCxnSpPr>
          <p:nvPr/>
        </p:nvCxnSpPr>
        <p:spPr>
          <a:xfrm flipH="1">
            <a:off x="2047825" y="1287025"/>
            <a:ext cx="752100" cy="12300"/>
          </a:xfrm>
          <a:prstGeom prst="straightConnector1">
            <a:avLst/>
          </a:prstGeom>
          <a:noFill/>
          <a:ln cap="flat" cmpd="sng" w="9525">
            <a:solidFill>
              <a:schemeClr val="dk2"/>
            </a:solidFill>
            <a:prstDash val="solid"/>
            <a:round/>
            <a:headEnd len="med" w="med" type="none"/>
            <a:tailEnd len="med" w="med" type="triangle"/>
          </a:ln>
        </p:spPr>
      </p:cxnSp>
      <p:sp>
        <p:nvSpPr>
          <p:cNvPr id="1132" name="Google Shape;1132;p69"/>
          <p:cNvSpPr txBox="1"/>
          <p:nvPr/>
        </p:nvSpPr>
        <p:spPr>
          <a:xfrm>
            <a:off x="692675" y="1145425"/>
            <a:ext cx="135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Consist of only Bug Posts</a:t>
            </a:r>
            <a:endParaRPr sz="800">
              <a:solidFill>
                <a:schemeClr val="dk1"/>
              </a:solidFill>
            </a:endParaRPr>
          </a:p>
        </p:txBody>
      </p:sp>
      <p:sp>
        <p:nvSpPr>
          <p:cNvPr id="1133" name="Google Shape;1133;p69"/>
          <p:cNvSpPr/>
          <p:nvPr/>
        </p:nvSpPr>
        <p:spPr>
          <a:xfrm>
            <a:off x="2838550" y="3124425"/>
            <a:ext cx="4422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4" name="Google Shape;1134;p69"/>
          <p:cNvCxnSpPr>
            <a:stCxn id="1133" idx="1"/>
            <a:endCxn id="1135" idx="3"/>
          </p:cNvCxnSpPr>
          <p:nvPr/>
        </p:nvCxnSpPr>
        <p:spPr>
          <a:xfrm rot="10800000">
            <a:off x="2265550" y="3203475"/>
            <a:ext cx="573000" cy="0"/>
          </a:xfrm>
          <a:prstGeom prst="straightConnector1">
            <a:avLst/>
          </a:prstGeom>
          <a:noFill/>
          <a:ln cap="flat" cmpd="sng" w="9525">
            <a:solidFill>
              <a:schemeClr val="dk2"/>
            </a:solidFill>
            <a:prstDash val="solid"/>
            <a:round/>
            <a:headEnd len="med" w="med" type="none"/>
            <a:tailEnd len="med" w="med" type="triangle"/>
          </a:ln>
        </p:spPr>
      </p:cxnSp>
      <p:sp>
        <p:nvSpPr>
          <p:cNvPr id="1135" name="Google Shape;1135;p69"/>
          <p:cNvSpPr txBox="1"/>
          <p:nvPr/>
        </p:nvSpPr>
        <p:spPr>
          <a:xfrm>
            <a:off x="475025" y="2987925"/>
            <a:ext cx="179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Admins </a:t>
            </a:r>
            <a:r>
              <a:rPr lang="en-GB" sz="800">
                <a:solidFill>
                  <a:schemeClr val="dk1"/>
                </a:solidFill>
              </a:rPr>
              <a:t>can click on the link to view comments</a:t>
            </a:r>
            <a:endParaRPr sz="800">
              <a:solidFill>
                <a:schemeClr val="dk1"/>
              </a:solidFill>
            </a:endParaRPr>
          </a:p>
        </p:txBody>
      </p:sp>
      <p:sp>
        <p:nvSpPr>
          <p:cNvPr id="1136" name="Google Shape;1136;p69"/>
          <p:cNvSpPr/>
          <p:nvPr/>
        </p:nvSpPr>
        <p:spPr>
          <a:xfrm>
            <a:off x="2838550" y="3308650"/>
            <a:ext cx="34791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9"/>
          <p:cNvSpPr/>
          <p:nvPr/>
        </p:nvSpPr>
        <p:spPr>
          <a:xfrm>
            <a:off x="5984675" y="2977950"/>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9"/>
          <p:cNvSpPr/>
          <p:nvPr/>
        </p:nvSpPr>
        <p:spPr>
          <a:xfrm>
            <a:off x="6093625" y="1405375"/>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9"/>
          <p:cNvSpPr/>
          <p:nvPr/>
        </p:nvSpPr>
        <p:spPr>
          <a:xfrm>
            <a:off x="5916900" y="1193275"/>
            <a:ext cx="4761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9"/>
          <p:cNvSpPr/>
          <p:nvPr/>
        </p:nvSpPr>
        <p:spPr>
          <a:xfrm>
            <a:off x="2832700" y="3969325"/>
            <a:ext cx="264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1" name="Google Shape;1141;p69"/>
          <p:cNvCxnSpPr>
            <a:stCxn id="1140" idx="1"/>
            <a:endCxn id="1142" idx="3"/>
          </p:cNvCxnSpPr>
          <p:nvPr/>
        </p:nvCxnSpPr>
        <p:spPr>
          <a:xfrm rot="10800000">
            <a:off x="2159800" y="4048375"/>
            <a:ext cx="672900" cy="0"/>
          </a:xfrm>
          <a:prstGeom prst="straightConnector1">
            <a:avLst/>
          </a:prstGeom>
          <a:noFill/>
          <a:ln cap="flat" cmpd="sng" w="9525">
            <a:solidFill>
              <a:schemeClr val="dk2"/>
            </a:solidFill>
            <a:prstDash val="solid"/>
            <a:round/>
            <a:headEnd len="med" w="med" type="none"/>
            <a:tailEnd len="med" w="med" type="triangle"/>
          </a:ln>
        </p:spPr>
      </p:cxnSp>
      <p:sp>
        <p:nvSpPr>
          <p:cNvPr id="1142" name="Google Shape;1142;p69"/>
          <p:cNvSpPr txBox="1"/>
          <p:nvPr/>
        </p:nvSpPr>
        <p:spPr>
          <a:xfrm>
            <a:off x="521500" y="3832825"/>
            <a:ext cx="163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Admins </a:t>
            </a:r>
            <a:r>
              <a:rPr lang="en-GB" sz="800">
                <a:solidFill>
                  <a:schemeClr val="dk1"/>
                </a:solidFill>
              </a:rPr>
              <a:t>can click on their name to view all of their posts</a:t>
            </a:r>
            <a:endParaRPr sz="800">
              <a:solidFill>
                <a:schemeClr val="dk1"/>
              </a:solidFill>
            </a:endParaRPr>
          </a:p>
        </p:txBody>
      </p:sp>
      <p:sp>
        <p:nvSpPr>
          <p:cNvPr id="1143" name="Google Shape;1143;p69"/>
          <p:cNvSpPr/>
          <p:nvPr/>
        </p:nvSpPr>
        <p:spPr>
          <a:xfrm>
            <a:off x="2858800" y="4642700"/>
            <a:ext cx="3393300" cy="15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4" name="Google Shape;1144;p69"/>
          <p:cNvCxnSpPr>
            <a:endCxn id="1145" idx="1"/>
          </p:cNvCxnSpPr>
          <p:nvPr/>
        </p:nvCxnSpPr>
        <p:spPr>
          <a:xfrm flipH="1" rot="10800000">
            <a:off x="6350600" y="978000"/>
            <a:ext cx="701100" cy="294300"/>
          </a:xfrm>
          <a:prstGeom prst="straightConnector1">
            <a:avLst/>
          </a:prstGeom>
          <a:noFill/>
          <a:ln cap="flat" cmpd="sng" w="9525">
            <a:solidFill>
              <a:schemeClr val="dk2"/>
            </a:solidFill>
            <a:prstDash val="solid"/>
            <a:round/>
            <a:headEnd len="med" w="med" type="none"/>
            <a:tailEnd len="med" w="med" type="triangle"/>
          </a:ln>
        </p:spPr>
      </p:cxnSp>
      <p:sp>
        <p:nvSpPr>
          <p:cNvPr id="1145" name="Google Shape;1145;p69"/>
          <p:cNvSpPr txBox="1"/>
          <p:nvPr/>
        </p:nvSpPr>
        <p:spPr>
          <a:xfrm>
            <a:off x="7051700" y="762450"/>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It will redirect a</a:t>
            </a:r>
            <a:r>
              <a:rPr lang="en-GB" sz="800">
                <a:solidFill>
                  <a:schemeClr val="dk1"/>
                </a:solidFill>
              </a:rPr>
              <a:t>dmins </a:t>
            </a:r>
            <a:r>
              <a:rPr lang="en-GB" sz="800">
                <a:solidFill>
                  <a:schemeClr val="dk1"/>
                </a:solidFill>
              </a:rPr>
              <a:t>to a page where they can create a post</a:t>
            </a:r>
            <a:endParaRPr sz="800">
              <a:solidFill>
                <a:schemeClr val="dk1"/>
              </a:solidFill>
            </a:endParaRPr>
          </a:p>
        </p:txBody>
      </p:sp>
      <p:cxnSp>
        <p:nvCxnSpPr>
          <p:cNvPr id="1146" name="Google Shape;1146;p69"/>
          <p:cNvCxnSpPr>
            <a:stCxn id="1138" idx="3"/>
            <a:endCxn id="1147" idx="1"/>
          </p:cNvCxnSpPr>
          <p:nvPr/>
        </p:nvCxnSpPr>
        <p:spPr>
          <a:xfrm>
            <a:off x="6357925" y="1484425"/>
            <a:ext cx="693900" cy="279600"/>
          </a:xfrm>
          <a:prstGeom prst="straightConnector1">
            <a:avLst/>
          </a:prstGeom>
          <a:noFill/>
          <a:ln cap="flat" cmpd="sng" w="9525">
            <a:solidFill>
              <a:schemeClr val="dk2"/>
            </a:solidFill>
            <a:prstDash val="solid"/>
            <a:round/>
            <a:headEnd len="med" w="med" type="none"/>
            <a:tailEnd len="med" w="med" type="triangle"/>
          </a:ln>
        </p:spPr>
      </p:cxnSp>
      <p:sp>
        <p:nvSpPr>
          <p:cNvPr id="1147" name="Google Shape;1147;p69"/>
          <p:cNvSpPr txBox="1"/>
          <p:nvPr/>
        </p:nvSpPr>
        <p:spPr>
          <a:xfrm>
            <a:off x="7051700" y="1548425"/>
            <a:ext cx="179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thumbs-up icon to give the post a like</a:t>
            </a:r>
            <a:endParaRPr sz="800">
              <a:solidFill>
                <a:schemeClr val="dk1"/>
              </a:solidFill>
            </a:endParaRPr>
          </a:p>
        </p:txBody>
      </p:sp>
      <p:cxnSp>
        <p:nvCxnSpPr>
          <p:cNvPr id="1148" name="Google Shape;1148;p69"/>
          <p:cNvCxnSpPr>
            <a:stCxn id="1136" idx="3"/>
            <a:endCxn id="1149" idx="1"/>
          </p:cNvCxnSpPr>
          <p:nvPr/>
        </p:nvCxnSpPr>
        <p:spPr>
          <a:xfrm>
            <a:off x="6317650" y="3387700"/>
            <a:ext cx="803100" cy="0"/>
          </a:xfrm>
          <a:prstGeom prst="straightConnector1">
            <a:avLst/>
          </a:prstGeom>
          <a:noFill/>
          <a:ln cap="flat" cmpd="sng" w="9525">
            <a:solidFill>
              <a:schemeClr val="dk2"/>
            </a:solidFill>
            <a:prstDash val="solid"/>
            <a:round/>
            <a:headEnd len="med" w="med" type="none"/>
            <a:tailEnd len="med" w="med" type="triangle"/>
          </a:ln>
        </p:spPr>
      </p:cxnSp>
      <p:sp>
        <p:nvSpPr>
          <p:cNvPr id="1149" name="Google Shape;1149;p69"/>
          <p:cNvSpPr txBox="1"/>
          <p:nvPr/>
        </p:nvSpPr>
        <p:spPr>
          <a:xfrm>
            <a:off x="7120850" y="3233800"/>
            <a:ext cx="1652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comment on posts</a:t>
            </a:r>
            <a:endParaRPr sz="800">
              <a:solidFill>
                <a:schemeClr val="dk1"/>
              </a:solidFill>
            </a:endParaRPr>
          </a:p>
        </p:txBody>
      </p:sp>
      <p:cxnSp>
        <p:nvCxnSpPr>
          <p:cNvPr id="1150" name="Google Shape;1150;p69"/>
          <p:cNvCxnSpPr>
            <a:stCxn id="1137" idx="3"/>
            <a:endCxn id="1151" idx="1"/>
          </p:cNvCxnSpPr>
          <p:nvPr/>
        </p:nvCxnSpPr>
        <p:spPr>
          <a:xfrm flipH="1" rot="10800000">
            <a:off x="6248975" y="2606700"/>
            <a:ext cx="744900" cy="450300"/>
          </a:xfrm>
          <a:prstGeom prst="straightConnector1">
            <a:avLst/>
          </a:prstGeom>
          <a:noFill/>
          <a:ln cap="flat" cmpd="sng" w="9525">
            <a:solidFill>
              <a:schemeClr val="dk2"/>
            </a:solidFill>
            <a:prstDash val="solid"/>
            <a:round/>
            <a:headEnd len="med" w="med" type="none"/>
            <a:tailEnd len="med" w="med" type="triangle"/>
          </a:ln>
        </p:spPr>
      </p:cxnSp>
      <p:sp>
        <p:nvSpPr>
          <p:cNvPr id="1151" name="Google Shape;1151;p69"/>
          <p:cNvSpPr txBox="1"/>
          <p:nvPr/>
        </p:nvSpPr>
        <p:spPr>
          <a:xfrm>
            <a:off x="6993800" y="2329613"/>
            <a:ext cx="19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Delete button to remove their own comment or comments on their own post.</a:t>
            </a:r>
            <a:endParaRPr sz="800">
              <a:solidFill>
                <a:schemeClr val="dk1"/>
              </a:solidFill>
            </a:endParaRPr>
          </a:p>
        </p:txBody>
      </p:sp>
      <p:cxnSp>
        <p:nvCxnSpPr>
          <p:cNvPr id="1152" name="Google Shape;1152;p69"/>
          <p:cNvCxnSpPr>
            <a:stCxn id="1143" idx="3"/>
            <a:endCxn id="1153" idx="1"/>
          </p:cNvCxnSpPr>
          <p:nvPr/>
        </p:nvCxnSpPr>
        <p:spPr>
          <a:xfrm>
            <a:off x="6252100" y="4721750"/>
            <a:ext cx="695700" cy="0"/>
          </a:xfrm>
          <a:prstGeom prst="straightConnector1">
            <a:avLst/>
          </a:prstGeom>
          <a:noFill/>
          <a:ln cap="flat" cmpd="sng" w="9525">
            <a:solidFill>
              <a:schemeClr val="dk2"/>
            </a:solidFill>
            <a:prstDash val="solid"/>
            <a:round/>
            <a:headEnd len="med" w="med" type="none"/>
            <a:tailEnd len="med" w="med" type="triangle"/>
          </a:ln>
        </p:spPr>
      </p:cxnSp>
      <p:sp>
        <p:nvSpPr>
          <p:cNvPr id="1153" name="Google Shape;1153;p69"/>
          <p:cNvSpPr txBox="1"/>
          <p:nvPr/>
        </p:nvSpPr>
        <p:spPr>
          <a:xfrm>
            <a:off x="6947750" y="4567850"/>
            <a:ext cx="1998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view the status of the post</a:t>
            </a:r>
            <a:endParaRPr sz="8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Report</a:t>
            </a:r>
            <a:endParaRPr/>
          </a:p>
        </p:txBody>
      </p:sp>
      <p:pic>
        <p:nvPicPr>
          <p:cNvPr id="1159" name="Google Shape;1159;p70"/>
          <p:cNvPicPr preferRelativeResize="0"/>
          <p:nvPr/>
        </p:nvPicPr>
        <p:blipFill>
          <a:blip r:embed="rId3">
            <a:alphaModFix/>
          </a:blip>
          <a:stretch>
            <a:fillRect/>
          </a:stretch>
        </p:blipFill>
        <p:spPr>
          <a:xfrm>
            <a:off x="6372025" y="930325"/>
            <a:ext cx="969300" cy="3190500"/>
          </a:xfrm>
          <a:prstGeom prst="rect">
            <a:avLst/>
          </a:prstGeom>
          <a:noFill/>
          <a:ln>
            <a:noFill/>
          </a:ln>
        </p:spPr>
      </p:pic>
      <p:sp>
        <p:nvSpPr>
          <p:cNvPr id="1160" name="Google Shape;1160;p70"/>
          <p:cNvSpPr/>
          <p:nvPr/>
        </p:nvSpPr>
        <p:spPr>
          <a:xfrm>
            <a:off x="6372025" y="930425"/>
            <a:ext cx="969300" cy="319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1" name="Google Shape;1161;p70"/>
          <p:cNvPicPr preferRelativeResize="0"/>
          <p:nvPr/>
        </p:nvPicPr>
        <p:blipFill>
          <a:blip r:embed="rId4">
            <a:alphaModFix/>
          </a:blip>
          <a:stretch>
            <a:fillRect/>
          </a:stretch>
        </p:blipFill>
        <p:spPr>
          <a:xfrm>
            <a:off x="2968275" y="294025"/>
            <a:ext cx="3403751" cy="4246751"/>
          </a:xfrm>
          <a:prstGeom prst="rect">
            <a:avLst/>
          </a:prstGeom>
          <a:noFill/>
          <a:ln>
            <a:noFill/>
          </a:ln>
        </p:spPr>
      </p:pic>
      <p:cxnSp>
        <p:nvCxnSpPr>
          <p:cNvPr id="1162" name="Google Shape;1162;p70"/>
          <p:cNvCxnSpPr>
            <a:stCxn id="1160" idx="3"/>
            <a:endCxn id="1163" idx="1"/>
          </p:cNvCxnSpPr>
          <p:nvPr/>
        </p:nvCxnSpPr>
        <p:spPr>
          <a:xfrm>
            <a:off x="7341325" y="2525675"/>
            <a:ext cx="147900" cy="0"/>
          </a:xfrm>
          <a:prstGeom prst="straightConnector1">
            <a:avLst/>
          </a:prstGeom>
          <a:noFill/>
          <a:ln cap="flat" cmpd="sng" w="9525">
            <a:solidFill>
              <a:schemeClr val="dk2"/>
            </a:solidFill>
            <a:prstDash val="solid"/>
            <a:round/>
            <a:headEnd len="med" w="med" type="none"/>
            <a:tailEnd len="med" w="med" type="triangle"/>
          </a:ln>
        </p:spPr>
      </p:cxnSp>
      <p:sp>
        <p:nvSpPr>
          <p:cNvPr id="1163" name="Google Shape;1163;p70"/>
          <p:cNvSpPr txBox="1"/>
          <p:nvPr/>
        </p:nvSpPr>
        <p:spPr>
          <a:xfrm>
            <a:off x="7489225" y="2125375"/>
            <a:ext cx="1585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filter the chart they want to view specifically. Once unchecked, the specific chart will not be displayed to the admin.</a:t>
            </a:r>
            <a:endParaRPr sz="800">
              <a:solidFill>
                <a:schemeClr val="dk1"/>
              </a:solidFill>
            </a:endParaRPr>
          </a:p>
        </p:txBody>
      </p:sp>
      <p:cxnSp>
        <p:nvCxnSpPr>
          <p:cNvPr id="1164" name="Google Shape;1164;p70"/>
          <p:cNvCxnSpPr>
            <a:stCxn id="1165" idx="1"/>
            <a:endCxn id="1166" idx="3"/>
          </p:cNvCxnSpPr>
          <p:nvPr/>
        </p:nvCxnSpPr>
        <p:spPr>
          <a:xfrm rot="10800000">
            <a:off x="1790850" y="2546975"/>
            <a:ext cx="291600" cy="280800"/>
          </a:xfrm>
          <a:prstGeom prst="straightConnector1">
            <a:avLst/>
          </a:prstGeom>
          <a:noFill/>
          <a:ln cap="flat" cmpd="sng" w="9525">
            <a:solidFill>
              <a:schemeClr val="dk2"/>
            </a:solidFill>
            <a:prstDash val="solid"/>
            <a:round/>
            <a:headEnd len="med" w="med" type="none"/>
            <a:tailEnd len="med" w="med" type="triangle"/>
          </a:ln>
        </p:spPr>
      </p:cxnSp>
      <p:sp>
        <p:nvSpPr>
          <p:cNvPr id="1166" name="Google Shape;1166;p70"/>
          <p:cNvSpPr txBox="1"/>
          <p:nvPr/>
        </p:nvSpPr>
        <p:spPr>
          <a:xfrm>
            <a:off x="152423" y="2331475"/>
            <a:ext cx="163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view various kind of reports regarding the system</a:t>
            </a:r>
            <a:endParaRPr sz="800">
              <a:solidFill>
                <a:schemeClr val="dk1"/>
              </a:solidFill>
            </a:endParaRPr>
          </a:p>
        </p:txBody>
      </p:sp>
      <p:sp>
        <p:nvSpPr>
          <p:cNvPr id="1167" name="Google Shape;1167;p70"/>
          <p:cNvSpPr/>
          <p:nvPr/>
        </p:nvSpPr>
        <p:spPr>
          <a:xfrm>
            <a:off x="4393325" y="4287800"/>
            <a:ext cx="616500" cy="18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8" name="Google Shape;1168;p70"/>
          <p:cNvCxnSpPr>
            <a:stCxn id="1167" idx="3"/>
            <a:endCxn id="1169" idx="1"/>
          </p:cNvCxnSpPr>
          <p:nvPr/>
        </p:nvCxnSpPr>
        <p:spPr>
          <a:xfrm>
            <a:off x="5009825" y="4378850"/>
            <a:ext cx="1838400" cy="106200"/>
          </a:xfrm>
          <a:prstGeom prst="straightConnector1">
            <a:avLst/>
          </a:prstGeom>
          <a:noFill/>
          <a:ln cap="flat" cmpd="sng" w="9525">
            <a:solidFill>
              <a:schemeClr val="dk2"/>
            </a:solidFill>
            <a:prstDash val="solid"/>
            <a:round/>
            <a:headEnd len="med" w="med" type="none"/>
            <a:tailEnd len="med" w="med" type="triangle"/>
          </a:ln>
        </p:spPr>
      </p:cxnSp>
      <p:sp>
        <p:nvSpPr>
          <p:cNvPr id="1169" name="Google Shape;1169;p70"/>
          <p:cNvSpPr txBox="1"/>
          <p:nvPr/>
        </p:nvSpPr>
        <p:spPr>
          <a:xfrm>
            <a:off x="6848083" y="4208050"/>
            <a:ext cx="1766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legend to choose the data they want to view in a chart</a:t>
            </a:r>
            <a:endParaRPr sz="800">
              <a:solidFill>
                <a:schemeClr val="dk1"/>
              </a:solidFill>
            </a:endParaRPr>
          </a:p>
        </p:txBody>
      </p:sp>
      <p:pic>
        <p:nvPicPr>
          <p:cNvPr id="1170" name="Google Shape;1170;p70"/>
          <p:cNvPicPr preferRelativeResize="0"/>
          <p:nvPr/>
        </p:nvPicPr>
        <p:blipFill>
          <a:blip r:embed="rId5">
            <a:alphaModFix/>
          </a:blip>
          <a:stretch>
            <a:fillRect/>
          </a:stretch>
        </p:blipFill>
        <p:spPr>
          <a:xfrm>
            <a:off x="2082450" y="732600"/>
            <a:ext cx="885825" cy="4190525"/>
          </a:xfrm>
          <a:prstGeom prst="rect">
            <a:avLst/>
          </a:prstGeom>
          <a:noFill/>
          <a:ln>
            <a:noFill/>
          </a:ln>
        </p:spPr>
      </p:pic>
      <p:sp>
        <p:nvSpPr>
          <p:cNvPr id="1165" name="Google Shape;1165;p70"/>
          <p:cNvSpPr/>
          <p:nvPr/>
        </p:nvSpPr>
        <p:spPr>
          <a:xfrm>
            <a:off x="2082450" y="732575"/>
            <a:ext cx="885900" cy="419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71"/>
          <p:cNvPicPr preferRelativeResize="0"/>
          <p:nvPr/>
        </p:nvPicPr>
        <p:blipFill>
          <a:blip r:embed="rId3">
            <a:alphaModFix/>
          </a:blip>
          <a:stretch>
            <a:fillRect/>
          </a:stretch>
        </p:blipFill>
        <p:spPr>
          <a:xfrm>
            <a:off x="2500090" y="928725"/>
            <a:ext cx="3948410" cy="4047274"/>
          </a:xfrm>
          <a:prstGeom prst="rect">
            <a:avLst/>
          </a:prstGeom>
          <a:noFill/>
          <a:ln>
            <a:noFill/>
          </a:ln>
        </p:spPr>
      </p:pic>
      <p:sp>
        <p:nvSpPr>
          <p:cNvPr id="1176" name="Google Shape;1176;p71"/>
          <p:cNvSpPr txBox="1"/>
          <p:nvPr>
            <p:ph type="title"/>
          </p:nvPr>
        </p:nvSpPr>
        <p:spPr>
          <a:xfrm>
            <a:off x="311700" y="356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Report - Filter Report</a:t>
            </a:r>
            <a:endParaRPr/>
          </a:p>
        </p:txBody>
      </p:sp>
      <p:sp>
        <p:nvSpPr>
          <p:cNvPr id="1177" name="Google Shape;1177;p71"/>
          <p:cNvSpPr/>
          <p:nvPr/>
        </p:nvSpPr>
        <p:spPr>
          <a:xfrm>
            <a:off x="5571300" y="1376475"/>
            <a:ext cx="877200" cy="281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1"/>
          <p:cNvSpPr/>
          <p:nvPr/>
        </p:nvSpPr>
        <p:spPr>
          <a:xfrm>
            <a:off x="2559300" y="1408375"/>
            <a:ext cx="286200" cy="27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9" name="Google Shape;1179;p71"/>
          <p:cNvCxnSpPr>
            <a:stCxn id="1178" idx="1"/>
            <a:endCxn id="1180" idx="3"/>
          </p:cNvCxnSpPr>
          <p:nvPr/>
        </p:nvCxnSpPr>
        <p:spPr>
          <a:xfrm rot="10800000">
            <a:off x="1876200" y="1546975"/>
            <a:ext cx="683100" cy="0"/>
          </a:xfrm>
          <a:prstGeom prst="straightConnector1">
            <a:avLst/>
          </a:prstGeom>
          <a:noFill/>
          <a:ln cap="flat" cmpd="sng" w="9525">
            <a:solidFill>
              <a:schemeClr val="dk2"/>
            </a:solidFill>
            <a:prstDash val="solid"/>
            <a:round/>
            <a:headEnd len="med" w="med" type="none"/>
            <a:tailEnd len="med" w="med" type="triangle"/>
          </a:ln>
        </p:spPr>
      </p:cxnSp>
      <p:sp>
        <p:nvSpPr>
          <p:cNvPr id="1180" name="Google Shape;1180;p71"/>
          <p:cNvSpPr txBox="1"/>
          <p:nvPr/>
        </p:nvSpPr>
        <p:spPr>
          <a:xfrm>
            <a:off x="513954" y="1269925"/>
            <a:ext cx="1362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choose the report they want to view by </a:t>
            </a:r>
            <a:r>
              <a:rPr lang="en-GB" sz="800">
                <a:solidFill>
                  <a:schemeClr val="dk1"/>
                </a:solidFill>
              </a:rPr>
              <a:t>clicking</a:t>
            </a:r>
            <a:r>
              <a:rPr lang="en-GB" sz="800">
                <a:solidFill>
                  <a:schemeClr val="dk1"/>
                </a:solidFill>
              </a:rPr>
              <a:t> on this button</a:t>
            </a:r>
            <a:endParaRPr sz="800">
              <a:solidFill>
                <a:schemeClr val="dk1"/>
              </a:solidFill>
            </a:endParaRPr>
          </a:p>
        </p:txBody>
      </p:sp>
      <p:cxnSp>
        <p:nvCxnSpPr>
          <p:cNvPr id="1181" name="Google Shape;1181;p71"/>
          <p:cNvCxnSpPr>
            <a:stCxn id="1182" idx="3"/>
            <a:endCxn id="1183" idx="1"/>
          </p:cNvCxnSpPr>
          <p:nvPr/>
        </p:nvCxnSpPr>
        <p:spPr>
          <a:xfrm>
            <a:off x="6448501" y="2245750"/>
            <a:ext cx="325200" cy="0"/>
          </a:xfrm>
          <a:prstGeom prst="straightConnector1">
            <a:avLst/>
          </a:prstGeom>
          <a:noFill/>
          <a:ln cap="flat" cmpd="sng" w="9525">
            <a:solidFill>
              <a:schemeClr val="dk2"/>
            </a:solidFill>
            <a:prstDash val="solid"/>
            <a:round/>
            <a:headEnd len="med" w="med" type="none"/>
            <a:tailEnd len="med" w="med" type="triangle"/>
          </a:ln>
        </p:spPr>
      </p:cxnSp>
      <p:sp>
        <p:nvSpPr>
          <p:cNvPr id="1183" name="Google Shape;1183;p71"/>
          <p:cNvSpPr txBox="1"/>
          <p:nvPr/>
        </p:nvSpPr>
        <p:spPr>
          <a:xfrm>
            <a:off x="6773588" y="1968688"/>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If </a:t>
            </a:r>
            <a:r>
              <a:rPr lang="en-GB" sz="800">
                <a:solidFill>
                  <a:schemeClr val="dk1"/>
                </a:solidFill>
              </a:rPr>
              <a:t>Admins </a:t>
            </a:r>
            <a:r>
              <a:rPr lang="en-GB" sz="800">
                <a:solidFill>
                  <a:schemeClr val="dk1"/>
                </a:solidFill>
              </a:rPr>
              <a:t>checks the checkbox, the chart will be displayed on the dashboard</a:t>
            </a:r>
            <a:endParaRPr sz="800">
              <a:solidFill>
                <a:schemeClr val="dk1"/>
              </a:solidFill>
            </a:endParaRPr>
          </a:p>
        </p:txBody>
      </p:sp>
      <p:sp>
        <p:nvSpPr>
          <p:cNvPr id="1182" name="Google Shape;1182;p71"/>
          <p:cNvSpPr/>
          <p:nvPr/>
        </p:nvSpPr>
        <p:spPr>
          <a:xfrm>
            <a:off x="5571301" y="2184250"/>
            <a:ext cx="877200" cy="12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4" name="Google Shape;1184;p71"/>
          <p:cNvCxnSpPr>
            <a:endCxn id="1185" idx="1"/>
          </p:cNvCxnSpPr>
          <p:nvPr/>
        </p:nvCxnSpPr>
        <p:spPr>
          <a:xfrm flipH="1" rot="10800000">
            <a:off x="6434288" y="1205763"/>
            <a:ext cx="339300" cy="254100"/>
          </a:xfrm>
          <a:prstGeom prst="straightConnector1">
            <a:avLst/>
          </a:prstGeom>
          <a:noFill/>
          <a:ln cap="flat" cmpd="sng" w="9525">
            <a:solidFill>
              <a:schemeClr val="dk2"/>
            </a:solidFill>
            <a:prstDash val="solid"/>
            <a:round/>
            <a:headEnd len="med" w="med" type="none"/>
            <a:tailEnd len="med" w="med" type="triangle"/>
          </a:ln>
        </p:spPr>
      </p:cxnSp>
      <p:sp>
        <p:nvSpPr>
          <p:cNvPr id="1185" name="Google Shape;1185;p71"/>
          <p:cNvSpPr txBox="1"/>
          <p:nvPr/>
        </p:nvSpPr>
        <p:spPr>
          <a:xfrm>
            <a:off x="6773588" y="928713"/>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filter the chart they want to view specifically. Once unchecked, the specific chart will not be displayed </a:t>
            </a:r>
            <a:endParaRPr sz="800">
              <a:solidFill>
                <a:schemeClr val="dk1"/>
              </a:solidFill>
            </a:endParaRPr>
          </a:p>
        </p:txBody>
      </p:sp>
      <p:cxnSp>
        <p:nvCxnSpPr>
          <p:cNvPr id="1186" name="Google Shape;1186;p71"/>
          <p:cNvCxnSpPr>
            <a:stCxn id="1187" idx="3"/>
            <a:endCxn id="1188" idx="1"/>
          </p:cNvCxnSpPr>
          <p:nvPr/>
        </p:nvCxnSpPr>
        <p:spPr>
          <a:xfrm>
            <a:off x="6448501" y="3367900"/>
            <a:ext cx="325200" cy="0"/>
          </a:xfrm>
          <a:prstGeom prst="straightConnector1">
            <a:avLst/>
          </a:prstGeom>
          <a:noFill/>
          <a:ln cap="flat" cmpd="sng" w="9525">
            <a:solidFill>
              <a:schemeClr val="dk2"/>
            </a:solidFill>
            <a:prstDash val="solid"/>
            <a:round/>
            <a:headEnd len="med" w="med" type="none"/>
            <a:tailEnd len="med" w="med" type="triangle"/>
          </a:ln>
        </p:spPr>
      </p:cxnSp>
      <p:sp>
        <p:nvSpPr>
          <p:cNvPr id="1188" name="Google Shape;1188;p71"/>
          <p:cNvSpPr txBox="1"/>
          <p:nvPr/>
        </p:nvSpPr>
        <p:spPr>
          <a:xfrm>
            <a:off x="6773588" y="3090850"/>
            <a:ext cx="19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If </a:t>
            </a:r>
            <a:r>
              <a:rPr lang="en-GB" sz="800">
                <a:solidFill>
                  <a:schemeClr val="dk1"/>
                </a:solidFill>
              </a:rPr>
              <a:t>Admins </a:t>
            </a:r>
            <a:r>
              <a:rPr lang="en-GB" sz="800">
                <a:solidFill>
                  <a:schemeClr val="dk1"/>
                </a:solidFill>
              </a:rPr>
              <a:t>unchecks the checkbox, the chart will be removed from the dashboard</a:t>
            </a:r>
            <a:endParaRPr sz="800">
              <a:solidFill>
                <a:schemeClr val="dk1"/>
              </a:solidFill>
            </a:endParaRPr>
          </a:p>
        </p:txBody>
      </p:sp>
      <p:sp>
        <p:nvSpPr>
          <p:cNvPr id="1187" name="Google Shape;1187;p71"/>
          <p:cNvSpPr/>
          <p:nvPr/>
        </p:nvSpPr>
        <p:spPr>
          <a:xfrm>
            <a:off x="5571301" y="3306400"/>
            <a:ext cx="877200" cy="12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1"/>
          <p:cNvSpPr/>
          <p:nvPr/>
        </p:nvSpPr>
        <p:spPr>
          <a:xfrm>
            <a:off x="2845502" y="4373875"/>
            <a:ext cx="1107900" cy="40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0" name="Google Shape;1190;p71"/>
          <p:cNvCxnSpPr>
            <a:stCxn id="1189" idx="1"/>
            <a:endCxn id="1191" idx="3"/>
          </p:cNvCxnSpPr>
          <p:nvPr/>
        </p:nvCxnSpPr>
        <p:spPr>
          <a:xfrm rot="10800000">
            <a:off x="2078402" y="4577275"/>
            <a:ext cx="767100" cy="0"/>
          </a:xfrm>
          <a:prstGeom prst="straightConnector1">
            <a:avLst/>
          </a:prstGeom>
          <a:noFill/>
          <a:ln cap="flat" cmpd="sng" w="9525">
            <a:solidFill>
              <a:schemeClr val="dk2"/>
            </a:solidFill>
            <a:prstDash val="solid"/>
            <a:round/>
            <a:headEnd len="med" w="med" type="none"/>
            <a:tailEnd len="med" w="med" type="triangle"/>
          </a:ln>
        </p:spPr>
      </p:cxnSp>
      <p:sp>
        <p:nvSpPr>
          <p:cNvPr id="1191" name="Google Shape;1191;p71"/>
          <p:cNvSpPr txBox="1"/>
          <p:nvPr/>
        </p:nvSpPr>
        <p:spPr>
          <a:xfrm>
            <a:off x="311754" y="4300225"/>
            <a:ext cx="1766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legend to choose the data they want to view in a chart</a:t>
            </a:r>
            <a:endParaRPr sz="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a:blip r:embed="rId3">
            <a:alphaModFix/>
          </a:blip>
          <a:stretch>
            <a:fillRect/>
          </a:stretch>
        </p:blipFill>
        <p:spPr>
          <a:xfrm>
            <a:off x="921975" y="1654200"/>
            <a:ext cx="3515459" cy="2882849"/>
          </a:xfrm>
          <a:prstGeom prst="rect">
            <a:avLst/>
          </a:prstGeom>
          <a:noFill/>
          <a:ln>
            <a:noFill/>
          </a:ln>
        </p:spPr>
      </p:pic>
      <p:sp>
        <p:nvSpPr>
          <p:cNvPr id="112" name="Google Shape;112;p18"/>
          <p:cNvSpPr txBox="1"/>
          <p:nvPr>
            <p:ph type="title"/>
          </p:nvPr>
        </p:nvSpPr>
        <p:spPr>
          <a:xfrm>
            <a:off x="311700" y="221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Login</a:t>
            </a:r>
            <a:endParaRPr/>
          </a:p>
        </p:txBody>
      </p:sp>
      <p:sp>
        <p:nvSpPr>
          <p:cNvPr id="113" name="Google Shape;113;p18"/>
          <p:cNvSpPr txBox="1"/>
          <p:nvPr/>
        </p:nvSpPr>
        <p:spPr>
          <a:xfrm>
            <a:off x="921975" y="794500"/>
            <a:ext cx="533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Users such as:</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Security Guard</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Estate </a:t>
            </a:r>
            <a:r>
              <a:rPr lang="en-GB" sz="900">
                <a:solidFill>
                  <a:schemeClr val="dk1"/>
                </a:solidFill>
              </a:rPr>
              <a:t>Officer</a:t>
            </a:r>
            <a:r>
              <a:rPr lang="en-GB" sz="900">
                <a:solidFill>
                  <a:schemeClr val="dk1"/>
                </a:solidFill>
              </a:rPr>
              <a:t> </a:t>
            </a:r>
            <a:endParaRPr sz="900">
              <a:solidFill>
                <a:schemeClr val="dk1"/>
              </a:solidFill>
            </a:endParaRPr>
          </a:p>
          <a:p>
            <a:pPr indent="0" lvl="0" marL="0" rtl="0" algn="l">
              <a:spcBef>
                <a:spcPts val="0"/>
              </a:spcBef>
              <a:spcAft>
                <a:spcPts val="0"/>
              </a:spcAft>
              <a:buNone/>
            </a:pPr>
            <a:r>
              <a:rPr lang="en-GB" sz="900">
                <a:solidFill>
                  <a:schemeClr val="dk1"/>
                </a:solidFill>
              </a:rPr>
              <a:t>Will be able to login into the system with their email and password.</a:t>
            </a:r>
            <a:endParaRPr sz="900">
              <a:solidFill>
                <a:schemeClr val="dk1"/>
              </a:solidFill>
            </a:endParaRPr>
          </a:p>
        </p:txBody>
      </p:sp>
      <p:sp>
        <p:nvSpPr>
          <p:cNvPr id="114" name="Google Shape;114;p18"/>
          <p:cNvSpPr/>
          <p:nvPr/>
        </p:nvSpPr>
        <p:spPr>
          <a:xfrm>
            <a:off x="1526950" y="4239000"/>
            <a:ext cx="587100" cy="10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txBox="1"/>
          <p:nvPr/>
        </p:nvSpPr>
        <p:spPr>
          <a:xfrm>
            <a:off x="1724900" y="4566700"/>
            <a:ext cx="1665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who forget their password are able to reset the password by clicking “Forget Password?”</a:t>
            </a:r>
            <a:endParaRPr sz="800">
              <a:solidFill>
                <a:schemeClr val="dk1"/>
              </a:solidFill>
            </a:endParaRPr>
          </a:p>
        </p:txBody>
      </p:sp>
      <p:cxnSp>
        <p:nvCxnSpPr>
          <p:cNvPr id="116" name="Google Shape;116;p18"/>
          <p:cNvCxnSpPr>
            <a:stCxn id="114" idx="3"/>
          </p:cNvCxnSpPr>
          <p:nvPr/>
        </p:nvCxnSpPr>
        <p:spPr>
          <a:xfrm flipH="1" rot="10800000">
            <a:off x="2114050" y="4278900"/>
            <a:ext cx="3270300" cy="11700"/>
          </a:xfrm>
          <a:prstGeom prst="straightConnector1">
            <a:avLst/>
          </a:prstGeom>
          <a:noFill/>
          <a:ln cap="flat" cmpd="sng" w="9525">
            <a:solidFill>
              <a:schemeClr val="dk2"/>
            </a:solidFill>
            <a:prstDash val="solid"/>
            <a:round/>
            <a:headEnd len="med" w="med" type="none"/>
            <a:tailEnd len="med" w="med" type="triangle"/>
          </a:ln>
        </p:spPr>
      </p:cxnSp>
      <p:cxnSp>
        <p:nvCxnSpPr>
          <p:cNvPr id="117" name="Google Shape;117;p18"/>
          <p:cNvCxnSpPr>
            <a:stCxn id="118" idx="0"/>
            <a:endCxn id="119" idx="2"/>
          </p:cNvCxnSpPr>
          <p:nvPr/>
        </p:nvCxnSpPr>
        <p:spPr>
          <a:xfrm rot="10800000">
            <a:off x="6737649" y="1951492"/>
            <a:ext cx="0" cy="143640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18"/>
          <p:cNvSpPr txBox="1"/>
          <p:nvPr/>
        </p:nvSpPr>
        <p:spPr>
          <a:xfrm>
            <a:off x="5871400" y="4537050"/>
            <a:ext cx="1732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Users will have to fill in their email and receive a link for them to reset their password</a:t>
            </a:r>
            <a:endParaRPr sz="800">
              <a:solidFill>
                <a:schemeClr val="dk1"/>
              </a:solidFill>
            </a:endParaRPr>
          </a:p>
        </p:txBody>
      </p:sp>
      <p:sp>
        <p:nvSpPr>
          <p:cNvPr id="121" name="Google Shape;121;p18"/>
          <p:cNvSpPr/>
          <p:nvPr/>
        </p:nvSpPr>
        <p:spPr>
          <a:xfrm>
            <a:off x="2083650" y="3604950"/>
            <a:ext cx="176100" cy="10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18"/>
          <p:cNvCxnSpPr>
            <a:stCxn id="121" idx="3"/>
            <a:endCxn id="123" idx="1"/>
          </p:cNvCxnSpPr>
          <p:nvPr/>
        </p:nvCxnSpPr>
        <p:spPr>
          <a:xfrm>
            <a:off x="2259750" y="3656550"/>
            <a:ext cx="269700" cy="178500"/>
          </a:xfrm>
          <a:prstGeom prst="straightConnector1">
            <a:avLst/>
          </a:prstGeom>
          <a:noFill/>
          <a:ln cap="flat" cmpd="sng" w="9525">
            <a:solidFill>
              <a:schemeClr val="dk2"/>
            </a:solidFill>
            <a:prstDash val="solid"/>
            <a:round/>
            <a:headEnd len="med" w="med" type="none"/>
            <a:tailEnd len="med" w="med" type="triangle"/>
          </a:ln>
        </p:spPr>
      </p:cxnSp>
      <p:sp>
        <p:nvSpPr>
          <p:cNvPr id="123" name="Google Shape;123;p18"/>
          <p:cNvSpPr txBox="1"/>
          <p:nvPr/>
        </p:nvSpPr>
        <p:spPr>
          <a:xfrm>
            <a:off x="2529375" y="3634950"/>
            <a:ext cx="12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Users can hide or unhide the password</a:t>
            </a:r>
            <a:endParaRPr sz="700"/>
          </a:p>
        </p:txBody>
      </p:sp>
      <p:pic>
        <p:nvPicPr>
          <p:cNvPr id="118" name="Google Shape;118;p18"/>
          <p:cNvPicPr preferRelativeResize="0"/>
          <p:nvPr/>
        </p:nvPicPr>
        <p:blipFill>
          <a:blip r:embed="rId4">
            <a:alphaModFix/>
          </a:blip>
          <a:stretch>
            <a:fillRect/>
          </a:stretch>
        </p:blipFill>
        <p:spPr>
          <a:xfrm>
            <a:off x="5408486" y="3387892"/>
            <a:ext cx="2658326" cy="1108583"/>
          </a:xfrm>
          <a:prstGeom prst="rect">
            <a:avLst/>
          </a:prstGeom>
          <a:noFill/>
          <a:ln>
            <a:noFill/>
          </a:ln>
        </p:spPr>
      </p:pic>
      <p:sp>
        <p:nvSpPr>
          <p:cNvPr id="124" name="Google Shape;124;p18"/>
          <p:cNvSpPr/>
          <p:nvPr/>
        </p:nvSpPr>
        <p:spPr>
          <a:xfrm>
            <a:off x="1518000" y="3073250"/>
            <a:ext cx="2319600" cy="97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8"/>
          <p:cNvCxnSpPr/>
          <p:nvPr/>
        </p:nvCxnSpPr>
        <p:spPr>
          <a:xfrm flipH="1">
            <a:off x="3465500" y="1469475"/>
            <a:ext cx="17100" cy="1575000"/>
          </a:xfrm>
          <a:prstGeom prst="straightConnector1">
            <a:avLst/>
          </a:prstGeom>
          <a:noFill/>
          <a:ln cap="flat" cmpd="sng" w="9525">
            <a:solidFill>
              <a:schemeClr val="dk2"/>
            </a:solidFill>
            <a:prstDash val="solid"/>
            <a:round/>
            <a:headEnd len="med" w="med" type="none"/>
            <a:tailEnd len="med" w="med" type="triangle"/>
          </a:ln>
        </p:spPr>
      </p:cxnSp>
      <p:pic>
        <p:nvPicPr>
          <p:cNvPr id="119" name="Google Shape;119;p18"/>
          <p:cNvPicPr preferRelativeResize="0"/>
          <p:nvPr/>
        </p:nvPicPr>
        <p:blipFill>
          <a:blip r:embed="rId5">
            <a:alphaModFix/>
          </a:blip>
          <a:stretch>
            <a:fillRect/>
          </a:stretch>
        </p:blipFill>
        <p:spPr>
          <a:xfrm>
            <a:off x="4787238" y="1254050"/>
            <a:ext cx="3900800" cy="69745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p72"/>
          <p:cNvPicPr preferRelativeResize="0"/>
          <p:nvPr/>
        </p:nvPicPr>
        <p:blipFill>
          <a:blip r:embed="rId3">
            <a:alphaModFix/>
          </a:blip>
          <a:stretch>
            <a:fillRect/>
          </a:stretch>
        </p:blipFill>
        <p:spPr>
          <a:xfrm>
            <a:off x="311700" y="1045025"/>
            <a:ext cx="3012000" cy="3888525"/>
          </a:xfrm>
          <a:prstGeom prst="rect">
            <a:avLst/>
          </a:prstGeom>
          <a:noFill/>
          <a:ln>
            <a:noFill/>
          </a:ln>
        </p:spPr>
      </p:pic>
      <p:sp>
        <p:nvSpPr>
          <p:cNvPr id="1197" name="Google Shape;1197;p72"/>
          <p:cNvSpPr txBox="1"/>
          <p:nvPr>
            <p:ph type="title"/>
          </p:nvPr>
        </p:nvSpPr>
        <p:spPr>
          <a:xfrm>
            <a:off x="311700" y="344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Report - View Report</a:t>
            </a:r>
            <a:endParaRPr/>
          </a:p>
        </p:txBody>
      </p:sp>
      <p:cxnSp>
        <p:nvCxnSpPr>
          <p:cNvPr id="1198" name="Google Shape;1198;p72"/>
          <p:cNvCxnSpPr>
            <a:stCxn id="1199" idx="3"/>
            <a:endCxn id="1200" idx="1"/>
          </p:cNvCxnSpPr>
          <p:nvPr/>
        </p:nvCxnSpPr>
        <p:spPr>
          <a:xfrm>
            <a:off x="984000" y="2193375"/>
            <a:ext cx="2588700" cy="870600"/>
          </a:xfrm>
          <a:prstGeom prst="straightConnector1">
            <a:avLst/>
          </a:prstGeom>
          <a:noFill/>
          <a:ln cap="flat" cmpd="sng" w="9525">
            <a:solidFill>
              <a:schemeClr val="dk2"/>
            </a:solidFill>
            <a:prstDash val="solid"/>
            <a:round/>
            <a:headEnd len="med" w="med" type="none"/>
            <a:tailEnd len="med" w="med" type="triangle"/>
          </a:ln>
        </p:spPr>
      </p:cxnSp>
      <p:sp>
        <p:nvSpPr>
          <p:cNvPr id="1200" name="Google Shape;1200;p72"/>
          <p:cNvSpPr txBox="1"/>
          <p:nvPr/>
        </p:nvSpPr>
        <p:spPr>
          <a:xfrm>
            <a:off x="3572775" y="2602300"/>
            <a:ext cx="1005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choose the specific type of report they want to view by </a:t>
            </a:r>
            <a:r>
              <a:rPr lang="en-GB" sz="800">
                <a:solidFill>
                  <a:schemeClr val="dk1"/>
                </a:solidFill>
              </a:rPr>
              <a:t>clicking</a:t>
            </a:r>
            <a:r>
              <a:rPr lang="en-GB" sz="800">
                <a:solidFill>
                  <a:schemeClr val="dk1"/>
                </a:solidFill>
              </a:rPr>
              <a:t> on the side panel.</a:t>
            </a:r>
            <a:endParaRPr sz="800">
              <a:solidFill>
                <a:schemeClr val="dk1"/>
              </a:solidFill>
            </a:endParaRPr>
          </a:p>
        </p:txBody>
      </p:sp>
      <p:sp>
        <p:nvSpPr>
          <p:cNvPr id="1199" name="Google Shape;1199;p72"/>
          <p:cNvSpPr/>
          <p:nvPr/>
        </p:nvSpPr>
        <p:spPr>
          <a:xfrm>
            <a:off x="311700" y="2052525"/>
            <a:ext cx="672300" cy="28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1" name="Google Shape;1201;p72"/>
          <p:cNvCxnSpPr>
            <a:stCxn id="1200" idx="3"/>
            <a:endCxn id="1202" idx="1"/>
          </p:cNvCxnSpPr>
          <p:nvPr/>
        </p:nvCxnSpPr>
        <p:spPr>
          <a:xfrm flipH="1" rot="10800000">
            <a:off x="4578375" y="2435500"/>
            <a:ext cx="383400" cy="628500"/>
          </a:xfrm>
          <a:prstGeom prst="straightConnector1">
            <a:avLst/>
          </a:prstGeom>
          <a:noFill/>
          <a:ln cap="flat" cmpd="sng" w="9525">
            <a:solidFill>
              <a:schemeClr val="dk2"/>
            </a:solidFill>
            <a:prstDash val="solid"/>
            <a:round/>
            <a:headEnd len="med" w="med" type="none"/>
            <a:tailEnd len="med" w="med" type="triangle"/>
          </a:ln>
        </p:spPr>
      </p:cxnSp>
      <p:sp>
        <p:nvSpPr>
          <p:cNvPr id="1203" name="Google Shape;1203;p72"/>
          <p:cNvSpPr txBox="1"/>
          <p:nvPr/>
        </p:nvSpPr>
        <p:spPr>
          <a:xfrm>
            <a:off x="4919500" y="592525"/>
            <a:ext cx="1756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600">
                <a:solidFill>
                  <a:schemeClr val="dk1"/>
                </a:solidFill>
              </a:rPr>
              <a:t>*Admin clicks on “Approved Vehicle by Period”</a:t>
            </a:r>
            <a:endParaRPr i="1" sz="600">
              <a:solidFill>
                <a:schemeClr val="dk1"/>
              </a:solidFill>
            </a:endParaRPr>
          </a:p>
        </p:txBody>
      </p:sp>
      <p:cxnSp>
        <p:nvCxnSpPr>
          <p:cNvPr id="1204" name="Google Shape;1204;p72"/>
          <p:cNvCxnSpPr>
            <a:stCxn id="1205" idx="2"/>
            <a:endCxn id="1206" idx="0"/>
          </p:cNvCxnSpPr>
          <p:nvPr/>
        </p:nvCxnSpPr>
        <p:spPr>
          <a:xfrm flipH="1">
            <a:off x="5145301" y="3894477"/>
            <a:ext cx="6600" cy="473100"/>
          </a:xfrm>
          <a:prstGeom prst="straightConnector1">
            <a:avLst/>
          </a:prstGeom>
          <a:noFill/>
          <a:ln cap="flat" cmpd="sng" w="9525">
            <a:solidFill>
              <a:schemeClr val="dk2"/>
            </a:solidFill>
            <a:prstDash val="solid"/>
            <a:round/>
            <a:headEnd len="med" w="med" type="none"/>
            <a:tailEnd len="med" w="med" type="triangle"/>
          </a:ln>
        </p:spPr>
      </p:cxnSp>
      <p:sp>
        <p:nvSpPr>
          <p:cNvPr id="1206" name="Google Shape;1206;p72"/>
          <p:cNvSpPr txBox="1"/>
          <p:nvPr/>
        </p:nvSpPr>
        <p:spPr>
          <a:xfrm>
            <a:off x="4296750" y="4367575"/>
            <a:ext cx="1697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on the link under the Period column to view the report by Month for the particular year</a:t>
            </a:r>
            <a:endParaRPr sz="800">
              <a:solidFill>
                <a:schemeClr val="dk1"/>
              </a:solidFill>
            </a:endParaRPr>
          </a:p>
        </p:txBody>
      </p:sp>
      <p:grpSp>
        <p:nvGrpSpPr>
          <p:cNvPr id="1207" name="Google Shape;1207;p72"/>
          <p:cNvGrpSpPr/>
          <p:nvPr/>
        </p:nvGrpSpPr>
        <p:grpSpPr>
          <a:xfrm>
            <a:off x="4961718" y="869419"/>
            <a:ext cx="3971241" cy="3132392"/>
            <a:chOff x="4833275" y="768350"/>
            <a:chExt cx="4224275" cy="3275876"/>
          </a:xfrm>
        </p:grpSpPr>
        <p:pic>
          <p:nvPicPr>
            <p:cNvPr id="1202" name="Google Shape;1202;p72"/>
            <p:cNvPicPr preferRelativeResize="0"/>
            <p:nvPr/>
          </p:nvPicPr>
          <p:blipFill>
            <a:blip r:embed="rId4">
              <a:alphaModFix/>
            </a:blip>
            <a:stretch>
              <a:fillRect/>
            </a:stretch>
          </p:blipFill>
          <p:spPr>
            <a:xfrm>
              <a:off x="4833275" y="768350"/>
              <a:ext cx="4224275" cy="3275876"/>
            </a:xfrm>
            <a:prstGeom prst="rect">
              <a:avLst/>
            </a:prstGeom>
            <a:noFill/>
            <a:ln>
              <a:noFill/>
            </a:ln>
          </p:spPr>
        </p:pic>
        <p:sp>
          <p:nvSpPr>
            <p:cNvPr id="1205" name="Google Shape;1205;p72"/>
            <p:cNvSpPr/>
            <p:nvPr/>
          </p:nvSpPr>
          <p:spPr>
            <a:xfrm>
              <a:off x="4892475" y="3622075"/>
              <a:ext cx="2862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2"/>
            <p:cNvSpPr/>
            <p:nvPr/>
          </p:nvSpPr>
          <p:spPr>
            <a:xfrm>
              <a:off x="4868325" y="797050"/>
              <a:ext cx="2439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09" name="Google Shape;1209;p72"/>
          <p:cNvCxnSpPr>
            <a:stCxn id="1208" idx="1"/>
            <a:endCxn id="1210" idx="0"/>
          </p:cNvCxnSpPr>
          <p:nvPr/>
        </p:nvCxnSpPr>
        <p:spPr>
          <a:xfrm flipH="1">
            <a:off x="4142669" y="1045025"/>
            <a:ext cx="852000" cy="289500"/>
          </a:xfrm>
          <a:prstGeom prst="straightConnector1">
            <a:avLst/>
          </a:prstGeom>
          <a:noFill/>
          <a:ln cap="flat" cmpd="sng" w="9525">
            <a:solidFill>
              <a:schemeClr val="dk2"/>
            </a:solidFill>
            <a:prstDash val="solid"/>
            <a:round/>
            <a:headEnd len="med" w="med" type="none"/>
            <a:tailEnd len="med" w="med" type="triangle"/>
          </a:ln>
        </p:spPr>
      </p:cxnSp>
      <p:sp>
        <p:nvSpPr>
          <p:cNvPr id="1210" name="Google Shape;1210;p72"/>
          <p:cNvSpPr txBox="1"/>
          <p:nvPr/>
        </p:nvSpPr>
        <p:spPr>
          <a:xfrm>
            <a:off x="3507613" y="1334638"/>
            <a:ext cx="1270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choose the report they want to view by clicking on this button</a:t>
            </a:r>
            <a:endParaRPr sz="8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pic>
        <p:nvPicPr>
          <p:cNvPr id="1215" name="Google Shape;1215;p73"/>
          <p:cNvPicPr preferRelativeResize="0"/>
          <p:nvPr/>
        </p:nvPicPr>
        <p:blipFill>
          <a:blip r:embed="rId3">
            <a:alphaModFix/>
          </a:blip>
          <a:stretch>
            <a:fillRect/>
          </a:stretch>
        </p:blipFill>
        <p:spPr>
          <a:xfrm>
            <a:off x="5142900" y="1629200"/>
            <a:ext cx="3864300" cy="2231725"/>
          </a:xfrm>
          <a:prstGeom prst="rect">
            <a:avLst/>
          </a:prstGeom>
          <a:noFill/>
          <a:ln>
            <a:noFill/>
          </a:ln>
        </p:spPr>
      </p:pic>
      <p:pic>
        <p:nvPicPr>
          <p:cNvPr id="1216" name="Google Shape;1216;p73"/>
          <p:cNvPicPr preferRelativeResize="0"/>
          <p:nvPr/>
        </p:nvPicPr>
        <p:blipFill>
          <a:blip r:embed="rId4">
            <a:alphaModFix/>
          </a:blip>
          <a:stretch>
            <a:fillRect/>
          </a:stretch>
        </p:blipFill>
        <p:spPr>
          <a:xfrm>
            <a:off x="104100" y="1134400"/>
            <a:ext cx="3289924" cy="3416826"/>
          </a:xfrm>
          <a:prstGeom prst="rect">
            <a:avLst/>
          </a:prstGeom>
          <a:noFill/>
          <a:ln>
            <a:noFill/>
          </a:ln>
        </p:spPr>
      </p:pic>
      <p:sp>
        <p:nvSpPr>
          <p:cNvPr id="1217" name="Google Shape;1217;p73"/>
          <p:cNvSpPr txBox="1"/>
          <p:nvPr>
            <p:ph type="title"/>
          </p:nvPr>
        </p:nvSpPr>
        <p:spPr>
          <a:xfrm>
            <a:off x="311700" y="31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Report - View List</a:t>
            </a:r>
            <a:endParaRPr/>
          </a:p>
        </p:txBody>
      </p:sp>
      <p:sp>
        <p:nvSpPr>
          <p:cNvPr id="1218" name="Google Shape;1218;p73"/>
          <p:cNvSpPr/>
          <p:nvPr/>
        </p:nvSpPr>
        <p:spPr>
          <a:xfrm>
            <a:off x="2724450" y="3916225"/>
            <a:ext cx="355800" cy="29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3"/>
          <p:cNvSpPr txBox="1"/>
          <p:nvPr/>
        </p:nvSpPr>
        <p:spPr>
          <a:xfrm>
            <a:off x="3874325" y="4071425"/>
            <a:ext cx="1555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 can click on the link to view a </a:t>
            </a:r>
            <a:r>
              <a:rPr lang="en-GB" sz="800">
                <a:solidFill>
                  <a:schemeClr val="dk1"/>
                </a:solidFill>
              </a:rPr>
              <a:t>detailed</a:t>
            </a:r>
            <a:r>
              <a:rPr lang="en-GB" sz="800">
                <a:solidFill>
                  <a:schemeClr val="dk1"/>
                </a:solidFill>
              </a:rPr>
              <a:t> list of chart</a:t>
            </a:r>
            <a:endParaRPr sz="800">
              <a:solidFill>
                <a:schemeClr val="dk1"/>
              </a:solidFill>
            </a:endParaRPr>
          </a:p>
        </p:txBody>
      </p:sp>
      <p:cxnSp>
        <p:nvCxnSpPr>
          <p:cNvPr id="1220" name="Google Shape;1220;p73"/>
          <p:cNvCxnSpPr>
            <a:stCxn id="1218" idx="3"/>
            <a:endCxn id="1219" idx="1"/>
          </p:cNvCxnSpPr>
          <p:nvPr/>
        </p:nvCxnSpPr>
        <p:spPr>
          <a:xfrm>
            <a:off x="3080250" y="4062325"/>
            <a:ext cx="794100" cy="224700"/>
          </a:xfrm>
          <a:prstGeom prst="straightConnector1">
            <a:avLst/>
          </a:prstGeom>
          <a:noFill/>
          <a:ln cap="flat" cmpd="sng" w="9525">
            <a:solidFill>
              <a:schemeClr val="dk2"/>
            </a:solidFill>
            <a:prstDash val="solid"/>
            <a:round/>
            <a:headEnd len="med" w="med" type="none"/>
            <a:tailEnd len="med" w="med" type="triangle"/>
          </a:ln>
        </p:spPr>
      </p:cxnSp>
      <p:cxnSp>
        <p:nvCxnSpPr>
          <p:cNvPr id="1221" name="Google Shape;1221;p73"/>
          <p:cNvCxnSpPr>
            <a:endCxn id="1222" idx="2"/>
          </p:cNvCxnSpPr>
          <p:nvPr/>
        </p:nvCxnSpPr>
        <p:spPr>
          <a:xfrm flipH="1" rot="10800000">
            <a:off x="8204875" y="1273113"/>
            <a:ext cx="5100" cy="1004400"/>
          </a:xfrm>
          <a:prstGeom prst="straightConnector1">
            <a:avLst/>
          </a:prstGeom>
          <a:noFill/>
          <a:ln cap="flat" cmpd="sng" w="9525">
            <a:solidFill>
              <a:schemeClr val="dk2"/>
            </a:solidFill>
            <a:prstDash val="solid"/>
            <a:round/>
            <a:headEnd len="med" w="med" type="none"/>
            <a:tailEnd len="med" w="med" type="triangle"/>
          </a:ln>
        </p:spPr>
      </p:cxnSp>
      <p:sp>
        <p:nvSpPr>
          <p:cNvPr id="1222" name="Google Shape;1222;p73"/>
          <p:cNvSpPr txBox="1"/>
          <p:nvPr/>
        </p:nvSpPr>
        <p:spPr>
          <a:xfrm>
            <a:off x="7432225" y="719013"/>
            <a:ext cx="1555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search through the list based on the keywords entered</a:t>
            </a:r>
            <a:endParaRPr sz="800">
              <a:solidFill>
                <a:schemeClr val="dk1"/>
              </a:solidFill>
            </a:endParaRPr>
          </a:p>
        </p:txBody>
      </p:sp>
      <p:sp>
        <p:nvSpPr>
          <p:cNvPr id="1223" name="Google Shape;1223;p73"/>
          <p:cNvSpPr/>
          <p:nvPr/>
        </p:nvSpPr>
        <p:spPr>
          <a:xfrm>
            <a:off x="7969825" y="2745600"/>
            <a:ext cx="1017900" cy="1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3"/>
          <p:cNvSpPr/>
          <p:nvPr/>
        </p:nvSpPr>
        <p:spPr>
          <a:xfrm>
            <a:off x="5183275" y="2968950"/>
            <a:ext cx="3716400" cy="16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5" name="Google Shape;1225;p73"/>
          <p:cNvCxnSpPr>
            <a:stCxn id="1224" idx="1"/>
            <a:endCxn id="1226" idx="3"/>
          </p:cNvCxnSpPr>
          <p:nvPr/>
        </p:nvCxnSpPr>
        <p:spPr>
          <a:xfrm flipH="1">
            <a:off x="4826875" y="3053400"/>
            <a:ext cx="356400" cy="7800"/>
          </a:xfrm>
          <a:prstGeom prst="straightConnector1">
            <a:avLst/>
          </a:prstGeom>
          <a:noFill/>
          <a:ln cap="flat" cmpd="sng" w="9525">
            <a:solidFill>
              <a:schemeClr val="dk2"/>
            </a:solidFill>
            <a:prstDash val="solid"/>
            <a:round/>
            <a:headEnd len="med" w="med" type="none"/>
            <a:tailEnd len="med" w="med" type="triangle"/>
          </a:ln>
        </p:spPr>
      </p:cxnSp>
      <p:sp>
        <p:nvSpPr>
          <p:cNvPr id="1226" name="Google Shape;1226;p73"/>
          <p:cNvSpPr txBox="1"/>
          <p:nvPr/>
        </p:nvSpPr>
        <p:spPr>
          <a:xfrm>
            <a:off x="3649325" y="2599550"/>
            <a:ext cx="1177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are able to filter through the list by Descending or Ascending order using the arrows</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1227" name="Google Shape;1227;p73"/>
          <p:cNvSpPr/>
          <p:nvPr/>
        </p:nvSpPr>
        <p:spPr>
          <a:xfrm>
            <a:off x="5183275" y="2758363"/>
            <a:ext cx="708300" cy="16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8" name="Google Shape;1228;p73"/>
          <p:cNvCxnSpPr>
            <a:stCxn id="1227" idx="1"/>
          </p:cNvCxnSpPr>
          <p:nvPr/>
        </p:nvCxnSpPr>
        <p:spPr>
          <a:xfrm rot="10800000">
            <a:off x="4912375" y="2658913"/>
            <a:ext cx="270900" cy="183900"/>
          </a:xfrm>
          <a:prstGeom prst="straightConnector1">
            <a:avLst/>
          </a:prstGeom>
          <a:noFill/>
          <a:ln cap="flat" cmpd="sng" w="9525">
            <a:solidFill>
              <a:schemeClr val="dk2"/>
            </a:solidFill>
            <a:prstDash val="solid"/>
            <a:round/>
            <a:headEnd len="med" w="med" type="none"/>
            <a:tailEnd len="med" w="med" type="triangle"/>
          </a:ln>
        </p:spPr>
      </p:cxnSp>
      <p:sp>
        <p:nvSpPr>
          <p:cNvPr id="1229" name="Google Shape;1229;p73"/>
          <p:cNvSpPr txBox="1"/>
          <p:nvPr/>
        </p:nvSpPr>
        <p:spPr>
          <a:xfrm>
            <a:off x="3571913" y="1692313"/>
            <a:ext cx="1502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change the number of entries they want to be shown on a page</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1230" name="Google Shape;1230;p73"/>
          <p:cNvSpPr/>
          <p:nvPr/>
        </p:nvSpPr>
        <p:spPr>
          <a:xfrm>
            <a:off x="8209975" y="3515625"/>
            <a:ext cx="730200" cy="16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1" name="Google Shape;1231;p73"/>
          <p:cNvCxnSpPr>
            <a:stCxn id="1230" idx="2"/>
            <a:endCxn id="1232" idx="0"/>
          </p:cNvCxnSpPr>
          <p:nvPr/>
        </p:nvCxnSpPr>
        <p:spPr>
          <a:xfrm flipH="1">
            <a:off x="8176975" y="3684525"/>
            <a:ext cx="398100" cy="377700"/>
          </a:xfrm>
          <a:prstGeom prst="straightConnector1">
            <a:avLst/>
          </a:prstGeom>
          <a:noFill/>
          <a:ln cap="flat" cmpd="sng" w="9525">
            <a:solidFill>
              <a:schemeClr val="dk2"/>
            </a:solidFill>
            <a:prstDash val="solid"/>
            <a:round/>
            <a:headEnd len="med" w="med" type="none"/>
            <a:tailEnd len="med" w="med" type="triangle"/>
          </a:ln>
        </p:spPr>
      </p:cxnSp>
      <p:sp>
        <p:nvSpPr>
          <p:cNvPr id="1232" name="Google Shape;1232;p73"/>
          <p:cNvSpPr txBox="1"/>
          <p:nvPr/>
        </p:nvSpPr>
        <p:spPr>
          <a:xfrm>
            <a:off x="7281825" y="4062300"/>
            <a:ext cx="179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can navigate through pages by either clicking on “Previous”, “Next” or the number(s)</a:t>
            </a:r>
            <a:endParaRPr sz="800">
              <a:solidFill>
                <a:schemeClr val="dk1"/>
              </a:solidFill>
            </a:endParaRPr>
          </a:p>
        </p:txBody>
      </p:sp>
      <p:sp>
        <p:nvSpPr>
          <p:cNvPr id="1233" name="Google Shape;1233;p73"/>
          <p:cNvSpPr/>
          <p:nvPr/>
        </p:nvSpPr>
        <p:spPr>
          <a:xfrm>
            <a:off x="5142900" y="2266663"/>
            <a:ext cx="355800" cy="235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4" name="Google Shape;1234;p73"/>
          <p:cNvCxnSpPr>
            <a:stCxn id="1233" idx="0"/>
            <a:endCxn id="1235" idx="2"/>
          </p:cNvCxnSpPr>
          <p:nvPr/>
        </p:nvCxnSpPr>
        <p:spPr>
          <a:xfrm flipH="1" rot="10800000">
            <a:off x="5320800" y="1462063"/>
            <a:ext cx="257100" cy="804600"/>
          </a:xfrm>
          <a:prstGeom prst="straightConnector1">
            <a:avLst/>
          </a:prstGeom>
          <a:noFill/>
          <a:ln cap="flat" cmpd="sng" w="9525">
            <a:solidFill>
              <a:schemeClr val="dk2"/>
            </a:solidFill>
            <a:prstDash val="solid"/>
            <a:round/>
            <a:headEnd len="med" w="med" type="none"/>
            <a:tailEnd len="med" w="med" type="triangle"/>
          </a:ln>
        </p:spPr>
      </p:cxnSp>
      <p:sp>
        <p:nvSpPr>
          <p:cNvPr id="1235" name="Google Shape;1235;p73"/>
          <p:cNvSpPr txBox="1"/>
          <p:nvPr/>
        </p:nvSpPr>
        <p:spPr>
          <a:xfrm>
            <a:off x="4778500" y="1031100"/>
            <a:ext cx="1598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Admins </a:t>
            </a:r>
            <a:r>
              <a:rPr lang="en-GB" sz="800">
                <a:solidFill>
                  <a:schemeClr val="dk1"/>
                </a:solidFill>
              </a:rPr>
              <a:t>can click “Back” to go to the previous page</a:t>
            </a:r>
            <a:endParaRPr sz="800">
              <a:solidFill>
                <a:schemeClr val="dk1"/>
              </a:solidFill>
            </a:endParaRPr>
          </a:p>
        </p:txBody>
      </p:sp>
      <p:sp>
        <p:nvSpPr>
          <p:cNvPr id="1236" name="Google Shape;1236;p73"/>
          <p:cNvSpPr/>
          <p:nvPr/>
        </p:nvSpPr>
        <p:spPr>
          <a:xfrm>
            <a:off x="160825" y="3768925"/>
            <a:ext cx="1790400" cy="14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7" name="Google Shape;1237;p73"/>
          <p:cNvCxnSpPr>
            <a:stCxn id="1236" idx="3"/>
            <a:endCxn id="1226" idx="1"/>
          </p:cNvCxnSpPr>
          <p:nvPr/>
        </p:nvCxnSpPr>
        <p:spPr>
          <a:xfrm flipH="1" rot="10800000">
            <a:off x="1951225" y="3061375"/>
            <a:ext cx="1698000" cy="781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End of User Guide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Page</a:t>
            </a:r>
            <a:endParaRPr/>
          </a:p>
        </p:txBody>
      </p:sp>
      <p:sp>
        <p:nvSpPr>
          <p:cNvPr id="131" name="Google Shape;131;p19"/>
          <p:cNvSpPr txBox="1"/>
          <p:nvPr/>
        </p:nvSpPr>
        <p:spPr>
          <a:xfrm>
            <a:off x="2034000" y="3969900"/>
            <a:ext cx="50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A brief explanation on how our website and project works.</a:t>
            </a:r>
            <a:endParaRPr>
              <a:solidFill>
                <a:schemeClr val="dk1"/>
              </a:solidFill>
            </a:endParaRPr>
          </a:p>
        </p:txBody>
      </p:sp>
      <p:pic>
        <p:nvPicPr>
          <p:cNvPr id="132" name="Google Shape;132;p19"/>
          <p:cNvPicPr preferRelativeResize="0"/>
          <p:nvPr/>
        </p:nvPicPr>
        <p:blipFill>
          <a:blip r:embed="rId3">
            <a:alphaModFix/>
          </a:blip>
          <a:stretch>
            <a:fillRect/>
          </a:stretch>
        </p:blipFill>
        <p:spPr>
          <a:xfrm>
            <a:off x="1189100" y="1170125"/>
            <a:ext cx="6639719" cy="2647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0"/>
          <p:cNvPicPr preferRelativeResize="0"/>
          <p:nvPr/>
        </p:nvPicPr>
        <p:blipFill rotWithShape="1">
          <a:blip r:embed="rId3">
            <a:alphaModFix/>
          </a:blip>
          <a:srcRect b="0" l="0" r="0" t="1419"/>
          <a:stretch/>
        </p:blipFill>
        <p:spPr>
          <a:xfrm>
            <a:off x="2421950" y="1434050"/>
            <a:ext cx="2825775" cy="3059950"/>
          </a:xfrm>
          <a:prstGeom prst="rect">
            <a:avLst/>
          </a:prstGeom>
          <a:noFill/>
          <a:ln>
            <a:noFill/>
          </a:ln>
        </p:spPr>
      </p:pic>
      <p:sp>
        <p:nvSpPr>
          <p:cNvPr id="138" name="Google Shape;13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Appeal Page</a:t>
            </a:r>
            <a:endParaRPr/>
          </a:p>
        </p:txBody>
      </p:sp>
      <p:sp>
        <p:nvSpPr>
          <p:cNvPr id="139" name="Google Shape;139;p20"/>
          <p:cNvSpPr/>
          <p:nvPr/>
        </p:nvSpPr>
        <p:spPr>
          <a:xfrm>
            <a:off x="2637675" y="2232000"/>
            <a:ext cx="2394300" cy="214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20"/>
          <p:cNvCxnSpPr>
            <a:endCxn id="141" idx="3"/>
          </p:cNvCxnSpPr>
          <p:nvPr/>
        </p:nvCxnSpPr>
        <p:spPr>
          <a:xfrm flipH="1">
            <a:off x="1986600" y="2864038"/>
            <a:ext cx="654000" cy="1800"/>
          </a:xfrm>
          <a:prstGeom prst="straightConnector1">
            <a:avLst/>
          </a:prstGeom>
          <a:noFill/>
          <a:ln cap="flat" cmpd="sng" w="9525">
            <a:solidFill>
              <a:schemeClr val="dk2"/>
            </a:solidFill>
            <a:prstDash val="solid"/>
            <a:round/>
            <a:headEnd len="med" w="med" type="none"/>
            <a:tailEnd len="med" w="med" type="triangle"/>
          </a:ln>
        </p:spPr>
      </p:cxnSp>
      <p:sp>
        <p:nvSpPr>
          <p:cNvPr id="141" name="Google Shape;141;p20"/>
          <p:cNvSpPr txBox="1"/>
          <p:nvPr/>
        </p:nvSpPr>
        <p:spPr>
          <a:xfrm>
            <a:off x="254100" y="2588788"/>
            <a:ext cx="1732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Public users can submit an appeal for their blacklisted vehicle through this page.</a:t>
            </a:r>
            <a:endParaRPr sz="800">
              <a:solidFill>
                <a:schemeClr val="dk1"/>
              </a:solidFill>
            </a:endParaRPr>
          </a:p>
        </p:txBody>
      </p:sp>
      <p:pic>
        <p:nvPicPr>
          <p:cNvPr id="142" name="Google Shape;142;p20"/>
          <p:cNvPicPr preferRelativeResize="0"/>
          <p:nvPr/>
        </p:nvPicPr>
        <p:blipFill rotWithShape="1">
          <a:blip r:embed="rId4">
            <a:alphaModFix/>
          </a:blip>
          <a:srcRect b="0" l="0" r="0" t="5105"/>
          <a:stretch/>
        </p:blipFill>
        <p:spPr>
          <a:xfrm>
            <a:off x="5657600" y="1423550"/>
            <a:ext cx="3062399" cy="752250"/>
          </a:xfrm>
          <a:prstGeom prst="rect">
            <a:avLst/>
          </a:prstGeom>
          <a:noFill/>
          <a:ln>
            <a:noFill/>
          </a:ln>
        </p:spPr>
      </p:pic>
      <p:sp>
        <p:nvSpPr>
          <p:cNvPr id="143" name="Google Shape;143;p20"/>
          <p:cNvSpPr txBox="1"/>
          <p:nvPr/>
        </p:nvSpPr>
        <p:spPr>
          <a:xfrm>
            <a:off x="6132500" y="981775"/>
            <a:ext cx="211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If the vehicle number </a:t>
            </a:r>
            <a:r>
              <a:rPr lang="en-GB" sz="800">
                <a:solidFill>
                  <a:srgbClr val="6AA84F"/>
                </a:solidFill>
              </a:rPr>
              <a:t>exists </a:t>
            </a:r>
            <a:r>
              <a:rPr lang="en-GB" sz="800">
                <a:solidFill>
                  <a:schemeClr val="dk1"/>
                </a:solidFill>
              </a:rPr>
              <a:t>in the blacklist,</a:t>
            </a:r>
            <a:endParaRPr sz="800">
              <a:solidFill>
                <a:schemeClr val="dk1"/>
              </a:solidFill>
            </a:endParaRPr>
          </a:p>
        </p:txBody>
      </p:sp>
      <p:sp>
        <p:nvSpPr>
          <p:cNvPr id="144" name="Google Shape;144;p20"/>
          <p:cNvSpPr txBox="1"/>
          <p:nvPr/>
        </p:nvSpPr>
        <p:spPr>
          <a:xfrm>
            <a:off x="6118700" y="2444550"/>
            <a:ext cx="214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If the vehicle </a:t>
            </a:r>
            <a:r>
              <a:rPr lang="en-GB" sz="800">
                <a:solidFill>
                  <a:srgbClr val="EA9999"/>
                </a:solidFill>
              </a:rPr>
              <a:t>does not exist </a:t>
            </a:r>
            <a:r>
              <a:rPr lang="en-GB" sz="800">
                <a:solidFill>
                  <a:schemeClr val="dk1"/>
                </a:solidFill>
              </a:rPr>
              <a:t>in the blacklist</a:t>
            </a:r>
            <a:endParaRPr sz="800">
              <a:solidFill>
                <a:schemeClr val="dk1"/>
              </a:solidFill>
            </a:endParaRPr>
          </a:p>
        </p:txBody>
      </p:sp>
      <p:pic>
        <p:nvPicPr>
          <p:cNvPr id="145" name="Google Shape;145;p20"/>
          <p:cNvPicPr preferRelativeResize="0"/>
          <p:nvPr/>
        </p:nvPicPr>
        <p:blipFill>
          <a:blip r:embed="rId5">
            <a:alphaModFix/>
          </a:blip>
          <a:stretch>
            <a:fillRect/>
          </a:stretch>
        </p:blipFill>
        <p:spPr>
          <a:xfrm>
            <a:off x="5911950" y="2896975"/>
            <a:ext cx="2553699" cy="752250"/>
          </a:xfrm>
          <a:prstGeom prst="rect">
            <a:avLst/>
          </a:prstGeom>
          <a:noFill/>
          <a:ln>
            <a:noFill/>
          </a:ln>
        </p:spPr>
      </p:pic>
      <p:sp>
        <p:nvSpPr>
          <p:cNvPr id="146" name="Google Shape;146;p20"/>
          <p:cNvSpPr txBox="1"/>
          <p:nvPr/>
        </p:nvSpPr>
        <p:spPr>
          <a:xfrm>
            <a:off x="5688800" y="411837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rPr>
              <a:t>Once submitted the public users will be notified if their vehicle has been removed from the blacklist via email.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GB"/>
              <a:t>User (Security Guard)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